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300" r:id="rId4"/>
    <p:sldId id="301" r:id="rId5"/>
    <p:sldId id="302" r:id="rId6"/>
    <p:sldId id="315" r:id="rId7"/>
    <p:sldId id="316" r:id="rId8"/>
    <p:sldId id="317" r:id="rId9"/>
    <p:sldId id="304" r:id="rId10"/>
    <p:sldId id="305" r:id="rId11"/>
    <p:sldId id="343" r:id="rId12"/>
    <p:sldId id="268" r:id="rId13"/>
    <p:sldId id="306" r:id="rId14"/>
    <p:sldId id="307" r:id="rId15"/>
    <p:sldId id="309" r:id="rId16"/>
    <p:sldId id="299" r:id="rId17"/>
    <p:sldId id="357" r:id="rId18"/>
    <p:sldId id="358" r:id="rId19"/>
    <p:sldId id="362" r:id="rId20"/>
    <p:sldId id="359" r:id="rId21"/>
    <p:sldId id="360" r:id="rId22"/>
    <p:sldId id="361" r:id="rId23"/>
    <p:sldId id="356" r:id="rId24"/>
    <p:sldId id="264" r:id="rId25"/>
    <p:sldId id="337" r:id="rId26"/>
    <p:sldId id="340" r:id="rId27"/>
    <p:sldId id="371" r:id="rId28"/>
    <p:sldId id="363" r:id="rId29"/>
    <p:sldId id="345" r:id="rId30"/>
    <p:sldId id="346" r:id="rId31"/>
    <p:sldId id="347" r:id="rId32"/>
    <p:sldId id="348" r:id="rId33"/>
    <p:sldId id="349" r:id="rId34"/>
    <p:sldId id="365" r:id="rId35"/>
    <p:sldId id="368" r:id="rId36"/>
    <p:sldId id="367" r:id="rId37"/>
    <p:sldId id="369" r:id="rId38"/>
    <p:sldId id="370" r:id="rId39"/>
    <p:sldId id="355" r:id="rId40"/>
    <p:sldId id="374" r:id="rId41"/>
    <p:sldId id="373" r:id="rId42"/>
    <p:sldId id="298" r:id="rId43"/>
    <p:sldId id="28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1" autoAdjust="0"/>
    <p:restoredTop sz="94660"/>
  </p:normalViewPr>
  <p:slideViewPr>
    <p:cSldViewPr>
      <p:cViewPr varScale="1">
        <p:scale>
          <a:sx n="109" d="100"/>
          <a:sy n="109" d="100"/>
        </p:scale>
        <p:origin x="-5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82CAD0-F881-467C-88F7-74BB6ADD7888}" type="doc">
      <dgm:prSet loTypeId="urn:microsoft.com/office/officeart/2005/8/layout/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F868BC5-9717-49DD-B9BA-EF502DB22365}">
      <dgm:prSet phldrT="[Texto]"/>
      <dgm:spPr/>
      <dgm:t>
        <a:bodyPr/>
        <a:lstStyle/>
        <a:p>
          <a:r>
            <a:rPr lang="es-AR" dirty="0" smtClean="0"/>
            <a:t>ENTRADA</a:t>
          </a:r>
          <a:endParaRPr lang="es-AR" dirty="0"/>
        </a:p>
      </dgm:t>
    </dgm:pt>
    <dgm:pt modelId="{7194FB9A-1639-4E83-B88E-A504B05F2D2D}" type="parTrans" cxnId="{5F2C5C3D-0D96-4E5D-8F84-CD2EE941FDE0}">
      <dgm:prSet/>
      <dgm:spPr/>
      <dgm:t>
        <a:bodyPr/>
        <a:lstStyle/>
        <a:p>
          <a:endParaRPr lang="es-AR"/>
        </a:p>
      </dgm:t>
    </dgm:pt>
    <dgm:pt modelId="{35295357-9078-4319-9A6F-5BEA92F09D5F}" type="sibTrans" cxnId="{5F2C5C3D-0D96-4E5D-8F84-CD2EE941FDE0}">
      <dgm:prSet/>
      <dgm:spPr/>
      <dgm:t>
        <a:bodyPr/>
        <a:lstStyle/>
        <a:p>
          <a:endParaRPr lang="es-A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5AA3168-12DD-46F9-B530-9881D8B0EA91}">
      <dgm:prSet phldrT="[Texto]"/>
      <dgm:spPr/>
      <dgm:t>
        <a:bodyPr/>
        <a:lstStyle/>
        <a:p>
          <a:r>
            <a:rPr lang="es-AR" dirty="0" smtClean="0"/>
            <a:t>SALIDA</a:t>
          </a:r>
          <a:endParaRPr lang="es-AR" dirty="0"/>
        </a:p>
      </dgm:t>
    </dgm:pt>
    <dgm:pt modelId="{2DA00E30-6C3C-4B5F-8AD3-93444BA8E27C}" type="parTrans" cxnId="{2486999A-D93F-4955-B11D-B0D9323A5A6A}">
      <dgm:prSet/>
      <dgm:spPr/>
      <dgm:t>
        <a:bodyPr/>
        <a:lstStyle/>
        <a:p>
          <a:endParaRPr lang="es-AR"/>
        </a:p>
      </dgm:t>
    </dgm:pt>
    <dgm:pt modelId="{754C82DB-8E91-4405-96EF-5941F6FA3C75}" type="sibTrans" cxnId="{2486999A-D93F-4955-B11D-B0D9323A5A6A}">
      <dgm:prSet/>
      <dgm:spPr/>
      <dgm:t>
        <a:bodyPr/>
        <a:lstStyle/>
        <a:p>
          <a:endParaRPr lang="es-AR"/>
        </a:p>
      </dgm:t>
    </dgm:pt>
    <dgm:pt modelId="{6498D7B5-0EEF-4D6B-843D-78B6E3DBF3EA}">
      <dgm:prSet/>
      <dgm:spPr/>
      <dgm:t>
        <a:bodyPr/>
        <a:lstStyle/>
        <a:p>
          <a:r>
            <a:rPr lang="es-AR" dirty="0" smtClean="0"/>
            <a:t>PROCESO</a:t>
          </a:r>
          <a:endParaRPr lang="es-AR" dirty="0"/>
        </a:p>
      </dgm:t>
    </dgm:pt>
    <dgm:pt modelId="{6D014B3F-29A4-4959-8AF0-69A36C8CA07D}" type="parTrans" cxnId="{CD36A7E0-CFB0-40BE-ABB6-B43D74D95DAC}">
      <dgm:prSet/>
      <dgm:spPr/>
      <dgm:t>
        <a:bodyPr/>
        <a:lstStyle/>
        <a:p>
          <a:endParaRPr lang="es-AR"/>
        </a:p>
      </dgm:t>
    </dgm:pt>
    <dgm:pt modelId="{12880358-03A9-4E84-86DD-557459E0979B}" type="sibTrans" cxnId="{CD36A7E0-CFB0-40BE-ABB6-B43D74D95DAC}">
      <dgm:prSet/>
      <dgm:spPr/>
      <dgm:t>
        <a:bodyPr/>
        <a:lstStyle/>
        <a:p>
          <a:endParaRPr lang="es-AR"/>
        </a:p>
      </dgm:t>
    </dgm:pt>
    <dgm:pt modelId="{51B3CC63-642F-449A-90B9-DEE3790842BA}">
      <dgm:prSet phldrT="[Texto]" custT="1"/>
      <dgm:spPr/>
      <dgm:t>
        <a:bodyPr/>
        <a:lstStyle/>
        <a:p>
          <a:r>
            <a:rPr lang="es-AR" sz="1400" smtClean="0"/>
            <a:t>conjunto de datos que son necesarios para que el algoritmo lleve a cabo su tarea.</a:t>
          </a:r>
          <a:br>
            <a:rPr lang="es-AR" sz="1400" smtClean="0"/>
          </a:br>
          <a:r>
            <a:rPr lang="es-AR" sz="1400" smtClean="0"/>
            <a:t/>
          </a:r>
          <a:br>
            <a:rPr lang="es-AR" sz="1400" smtClean="0"/>
          </a:br>
          <a:r>
            <a:rPr lang="es-AR" sz="1400" smtClean="0"/>
            <a:t>Ingresar los datos (dispositivos de entrada / dispositivos de almacenamiento)</a:t>
          </a:r>
          <a:endParaRPr lang="es-AR" sz="1400" dirty="0"/>
        </a:p>
      </dgm:t>
    </dgm:pt>
    <dgm:pt modelId="{BE9AD5BC-6F2B-40F0-8A98-626EDA595B95}" type="parTrans" cxnId="{8A499C50-AF1F-495A-8C18-CBFF0400D08B}">
      <dgm:prSet/>
      <dgm:spPr/>
      <dgm:t>
        <a:bodyPr/>
        <a:lstStyle/>
        <a:p>
          <a:endParaRPr lang="es-AR"/>
        </a:p>
      </dgm:t>
    </dgm:pt>
    <dgm:pt modelId="{CA3F2AD9-C03E-41A4-BA8C-CBC9DE4946AD}" type="sibTrans" cxnId="{8A499C50-AF1F-495A-8C18-CBFF0400D08B}">
      <dgm:prSet/>
      <dgm:spPr/>
      <dgm:t>
        <a:bodyPr/>
        <a:lstStyle/>
        <a:p>
          <a:endParaRPr lang="es-AR"/>
        </a:p>
      </dgm:t>
    </dgm:pt>
    <dgm:pt modelId="{D269CC0A-4D19-43BF-A650-89DBF6678097}">
      <dgm:prSet custT="1"/>
      <dgm:spPr/>
      <dgm:t>
        <a:bodyPr/>
        <a:lstStyle/>
        <a:p>
          <a:r>
            <a:rPr lang="es-AR" sz="1400" smtClean="0"/>
            <a:t>contiene la descripción de los pasos a seguir para resolver el problema</a:t>
          </a:r>
          <a:br>
            <a:rPr lang="es-AR" sz="1400" smtClean="0"/>
          </a:br>
          <a:r>
            <a:rPr lang="es-AR" sz="1400" smtClean="0"/>
            <a:t/>
          </a:r>
          <a:br>
            <a:rPr lang="es-AR" sz="1400" smtClean="0"/>
          </a:br>
          <a:r>
            <a:rPr lang="es-AR" sz="1400" smtClean="0"/>
            <a:t>Procesar los datos (microprocesador / memoria)</a:t>
          </a:r>
          <a:endParaRPr lang="es-AR" sz="1400" dirty="0"/>
        </a:p>
      </dgm:t>
    </dgm:pt>
    <dgm:pt modelId="{F1A10ADD-3861-4343-A093-E420A0859041}" type="parTrans" cxnId="{156209DE-3909-40C7-9459-6F0D21B9A75B}">
      <dgm:prSet/>
      <dgm:spPr/>
      <dgm:t>
        <a:bodyPr/>
        <a:lstStyle/>
        <a:p>
          <a:endParaRPr lang="es-AR"/>
        </a:p>
      </dgm:t>
    </dgm:pt>
    <dgm:pt modelId="{C1EF0F13-EF7A-4201-8AED-D88D1CCA7708}" type="sibTrans" cxnId="{156209DE-3909-40C7-9459-6F0D21B9A75B}">
      <dgm:prSet/>
      <dgm:spPr/>
      <dgm:t>
        <a:bodyPr/>
        <a:lstStyle/>
        <a:p>
          <a:endParaRPr lang="es-AR"/>
        </a:p>
      </dgm:t>
    </dgm:pt>
    <dgm:pt modelId="{01A4E101-D990-4F6C-A2BA-7D59F5A2E3D4}">
      <dgm:prSet phldrT="[Texto]" custT="1"/>
      <dgm:spPr/>
      <dgm:t>
        <a:bodyPr/>
        <a:lstStyle/>
        <a:p>
          <a:r>
            <a:rPr lang="es-AR" sz="1400" smtClean="0"/>
            <a:t>conjunto de resultados que se obtienen al ejecutar el proceso en función de los datos de entrada</a:t>
          </a:r>
          <a:br>
            <a:rPr lang="es-AR" sz="1400" smtClean="0"/>
          </a:br>
          <a:r>
            <a:rPr lang="es-AR" sz="1400" smtClean="0"/>
            <a:t/>
          </a:r>
          <a:br>
            <a:rPr lang="es-AR" sz="1400" smtClean="0"/>
          </a:br>
          <a:r>
            <a:rPr lang="es-AR" sz="1400" smtClean="0"/>
            <a:t>Mostrar los resultados (dispositivos de salida / dispositivos de almacenamiento)</a:t>
          </a:r>
          <a:endParaRPr lang="es-AR" sz="1400" dirty="0"/>
        </a:p>
      </dgm:t>
    </dgm:pt>
    <dgm:pt modelId="{7AB5D47C-EECC-4504-AAE3-5B22ED02C1C8}" type="parTrans" cxnId="{7A4E88C7-65B2-4D61-A18F-F69E9EAB9DEE}">
      <dgm:prSet/>
      <dgm:spPr/>
      <dgm:t>
        <a:bodyPr/>
        <a:lstStyle/>
        <a:p>
          <a:endParaRPr lang="es-AR"/>
        </a:p>
      </dgm:t>
    </dgm:pt>
    <dgm:pt modelId="{24FB306B-7A90-48CB-885F-5F6618D509FD}" type="sibTrans" cxnId="{7A4E88C7-65B2-4D61-A18F-F69E9EAB9DEE}">
      <dgm:prSet/>
      <dgm:spPr/>
      <dgm:t>
        <a:bodyPr/>
        <a:lstStyle/>
        <a:p>
          <a:endParaRPr lang="es-AR"/>
        </a:p>
      </dgm:t>
    </dgm:pt>
    <dgm:pt modelId="{19480FF5-D25E-40CB-9B7F-3204A00DAA69}" type="pres">
      <dgm:prSet presAssocID="{5C82CAD0-F881-467C-88F7-74BB6ADD788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7475621C-2B59-413A-BC2E-7BEEDC45B616}" type="pres">
      <dgm:prSet presAssocID="{1F868BC5-9717-49DD-B9BA-EF502DB22365}" presName="composite" presStyleCnt="0"/>
      <dgm:spPr/>
      <dgm:t>
        <a:bodyPr/>
        <a:lstStyle/>
        <a:p>
          <a:endParaRPr lang="es-AR"/>
        </a:p>
      </dgm:t>
    </dgm:pt>
    <dgm:pt modelId="{3F544B82-EFE5-4570-80B7-26A9976F2D5D}" type="pres">
      <dgm:prSet presAssocID="{1F868BC5-9717-49DD-B9BA-EF502DB22365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9316384-01E2-409A-B061-72758B6BB4FF}" type="pres">
      <dgm:prSet presAssocID="{1F868BC5-9717-49DD-B9BA-EF502DB22365}" presName="parSh" presStyleLbl="node1" presStyleIdx="0" presStyleCnt="3"/>
      <dgm:spPr/>
      <dgm:t>
        <a:bodyPr/>
        <a:lstStyle/>
        <a:p>
          <a:endParaRPr lang="es-AR"/>
        </a:p>
      </dgm:t>
    </dgm:pt>
    <dgm:pt modelId="{76F8CB68-7058-40FF-9D32-86A3634B8547}" type="pres">
      <dgm:prSet presAssocID="{1F868BC5-9717-49DD-B9BA-EF502DB22365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71764BF-B682-436C-9B2C-34D419AF58A5}" type="pres">
      <dgm:prSet presAssocID="{35295357-9078-4319-9A6F-5BEA92F09D5F}" presName="sibTrans" presStyleLbl="sibTrans2D1" presStyleIdx="0" presStyleCnt="2"/>
      <dgm:spPr/>
      <dgm:t>
        <a:bodyPr/>
        <a:lstStyle/>
        <a:p>
          <a:endParaRPr lang="es-AR"/>
        </a:p>
      </dgm:t>
    </dgm:pt>
    <dgm:pt modelId="{37978D87-E415-4C34-B432-798FF71499E1}" type="pres">
      <dgm:prSet presAssocID="{35295357-9078-4319-9A6F-5BEA92F09D5F}" presName="connTx" presStyleLbl="sibTrans2D1" presStyleIdx="0" presStyleCnt="2"/>
      <dgm:spPr/>
      <dgm:t>
        <a:bodyPr/>
        <a:lstStyle/>
        <a:p>
          <a:endParaRPr lang="es-AR"/>
        </a:p>
      </dgm:t>
    </dgm:pt>
    <dgm:pt modelId="{A262F604-EFF3-4B72-B345-EA5C7A4E604C}" type="pres">
      <dgm:prSet presAssocID="{6498D7B5-0EEF-4D6B-843D-78B6E3DBF3EA}" presName="composite" presStyleCnt="0"/>
      <dgm:spPr/>
      <dgm:t>
        <a:bodyPr/>
        <a:lstStyle/>
        <a:p>
          <a:endParaRPr lang="es-AR"/>
        </a:p>
      </dgm:t>
    </dgm:pt>
    <dgm:pt modelId="{B71CA3B8-7304-4A15-931B-C9C597E38C8E}" type="pres">
      <dgm:prSet presAssocID="{6498D7B5-0EEF-4D6B-843D-78B6E3DBF3EA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2A2F5DF9-F09F-4EE2-BB23-72FF5435938A}" type="pres">
      <dgm:prSet presAssocID="{6498D7B5-0EEF-4D6B-843D-78B6E3DBF3EA}" presName="parSh" presStyleLbl="node1" presStyleIdx="1" presStyleCnt="3"/>
      <dgm:spPr/>
      <dgm:t>
        <a:bodyPr/>
        <a:lstStyle/>
        <a:p>
          <a:endParaRPr lang="es-AR"/>
        </a:p>
      </dgm:t>
    </dgm:pt>
    <dgm:pt modelId="{1FBCE645-B7FB-45C2-AA40-B131C7D9F4D4}" type="pres">
      <dgm:prSet presAssocID="{6498D7B5-0EEF-4D6B-843D-78B6E3DBF3EA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18818A9-E5FF-4517-AE2B-5999CC1B9F1B}" type="pres">
      <dgm:prSet presAssocID="{12880358-03A9-4E84-86DD-557459E0979B}" presName="sibTrans" presStyleLbl="sibTrans2D1" presStyleIdx="1" presStyleCnt="2"/>
      <dgm:spPr/>
      <dgm:t>
        <a:bodyPr/>
        <a:lstStyle/>
        <a:p>
          <a:endParaRPr lang="es-AR"/>
        </a:p>
      </dgm:t>
    </dgm:pt>
    <dgm:pt modelId="{14A221C8-6FB0-458D-9835-6ADCAF35E1C6}" type="pres">
      <dgm:prSet presAssocID="{12880358-03A9-4E84-86DD-557459E0979B}" presName="connTx" presStyleLbl="sibTrans2D1" presStyleIdx="1" presStyleCnt="2"/>
      <dgm:spPr/>
      <dgm:t>
        <a:bodyPr/>
        <a:lstStyle/>
        <a:p>
          <a:endParaRPr lang="es-AR"/>
        </a:p>
      </dgm:t>
    </dgm:pt>
    <dgm:pt modelId="{5C93F2EE-9C83-413F-99BC-3B1B67A3DD10}" type="pres">
      <dgm:prSet presAssocID="{75AA3168-12DD-46F9-B530-9881D8B0EA91}" presName="composite" presStyleCnt="0"/>
      <dgm:spPr/>
      <dgm:t>
        <a:bodyPr/>
        <a:lstStyle/>
        <a:p>
          <a:endParaRPr lang="es-AR"/>
        </a:p>
      </dgm:t>
    </dgm:pt>
    <dgm:pt modelId="{A1C8F867-5A5A-432E-B1A3-C5034F4042E8}" type="pres">
      <dgm:prSet presAssocID="{75AA3168-12DD-46F9-B530-9881D8B0EA91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D24BB61-07D1-43A1-8881-02214FE40D0E}" type="pres">
      <dgm:prSet presAssocID="{75AA3168-12DD-46F9-B530-9881D8B0EA91}" presName="parSh" presStyleLbl="node1" presStyleIdx="2" presStyleCnt="3"/>
      <dgm:spPr/>
      <dgm:t>
        <a:bodyPr/>
        <a:lstStyle/>
        <a:p>
          <a:endParaRPr lang="es-AR"/>
        </a:p>
      </dgm:t>
    </dgm:pt>
    <dgm:pt modelId="{2A1128A5-8B72-4ACB-AD92-3228636F5BBB}" type="pres">
      <dgm:prSet presAssocID="{75AA3168-12DD-46F9-B530-9881D8B0EA91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6D23F1B7-7120-4C8C-855D-849F20947335}" type="presOf" srcId="{5C82CAD0-F881-467C-88F7-74BB6ADD7888}" destId="{19480FF5-D25E-40CB-9B7F-3204A00DAA69}" srcOrd="0" destOrd="0" presId="urn:microsoft.com/office/officeart/2005/8/layout/process3"/>
    <dgm:cxn modelId="{5FE8C6E9-5B3A-4805-96BA-3096A32E99C0}" type="presOf" srcId="{35295357-9078-4319-9A6F-5BEA92F09D5F}" destId="{37978D87-E415-4C34-B432-798FF71499E1}" srcOrd="1" destOrd="0" presId="urn:microsoft.com/office/officeart/2005/8/layout/process3"/>
    <dgm:cxn modelId="{2486999A-D93F-4955-B11D-B0D9323A5A6A}" srcId="{5C82CAD0-F881-467C-88F7-74BB6ADD7888}" destId="{75AA3168-12DD-46F9-B530-9881D8B0EA91}" srcOrd="2" destOrd="0" parTransId="{2DA00E30-6C3C-4B5F-8AD3-93444BA8E27C}" sibTransId="{754C82DB-8E91-4405-96EF-5941F6FA3C75}"/>
    <dgm:cxn modelId="{D4462175-1D16-4DE6-A5D1-8A601432A02B}" type="presOf" srcId="{1F868BC5-9717-49DD-B9BA-EF502DB22365}" destId="{3F544B82-EFE5-4570-80B7-26A9976F2D5D}" srcOrd="0" destOrd="0" presId="urn:microsoft.com/office/officeart/2005/8/layout/process3"/>
    <dgm:cxn modelId="{CD36A7E0-CFB0-40BE-ABB6-B43D74D95DAC}" srcId="{5C82CAD0-F881-467C-88F7-74BB6ADD7888}" destId="{6498D7B5-0EEF-4D6B-843D-78B6E3DBF3EA}" srcOrd="1" destOrd="0" parTransId="{6D014B3F-29A4-4959-8AF0-69A36C8CA07D}" sibTransId="{12880358-03A9-4E84-86DD-557459E0979B}"/>
    <dgm:cxn modelId="{A438CB2F-6146-425E-BF89-A5D606B815DF}" type="presOf" srcId="{12880358-03A9-4E84-86DD-557459E0979B}" destId="{14A221C8-6FB0-458D-9835-6ADCAF35E1C6}" srcOrd="1" destOrd="0" presId="urn:microsoft.com/office/officeart/2005/8/layout/process3"/>
    <dgm:cxn modelId="{94204963-6BFB-49B6-A14E-A402FC60DEB5}" type="presOf" srcId="{75AA3168-12DD-46F9-B530-9881D8B0EA91}" destId="{5D24BB61-07D1-43A1-8881-02214FE40D0E}" srcOrd="1" destOrd="0" presId="urn:microsoft.com/office/officeart/2005/8/layout/process3"/>
    <dgm:cxn modelId="{A3032255-3BDC-4FBE-96C6-DFBC2C7A8839}" type="presOf" srcId="{6498D7B5-0EEF-4D6B-843D-78B6E3DBF3EA}" destId="{B71CA3B8-7304-4A15-931B-C9C597E38C8E}" srcOrd="0" destOrd="0" presId="urn:microsoft.com/office/officeart/2005/8/layout/process3"/>
    <dgm:cxn modelId="{76D8BF89-281A-4CED-8541-DBE8D0D759AE}" type="presOf" srcId="{51B3CC63-642F-449A-90B9-DEE3790842BA}" destId="{76F8CB68-7058-40FF-9D32-86A3634B8547}" srcOrd="0" destOrd="0" presId="urn:microsoft.com/office/officeart/2005/8/layout/process3"/>
    <dgm:cxn modelId="{5F2C5C3D-0D96-4E5D-8F84-CD2EE941FDE0}" srcId="{5C82CAD0-F881-467C-88F7-74BB6ADD7888}" destId="{1F868BC5-9717-49DD-B9BA-EF502DB22365}" srcOrd="0" destOrd="0" parTransId="{7194FB9A-1639-4E83-B88E-A504B05F2D2D}" sibTransId="{35295357-9078-4319-9A6F-5BEA92F09D5F}"/>
    <dgm:cxn modelId="{44A02F6F-DF37-40C3-B73C-6A369D898D86}" type="presOf" srcId="{D269CC0A-4D19-43BF-A650-89DBF6678097}" destId="{1FBCE645-B7FB-45C2-AA40-B131C7D9F4D4}" srcOrd="0" destOrd="0" presId="urn:microsoft.com/office/officeart/2005/8/layout/process3"/>
    <dgm:cxn modelId="{577DE1CA-C3D4-4CB3-A616-752836664853}" type="presOf" srcId="{01A4E101-D990-4F6C-A2BA-7D59F5A2E3D4}" destId="{2A1128A5-8B72-4ACB-AD92-3228636F5BBB}" srcOrd="0" destOrd="0" presId="urn:microsoft.com/office/officeart/2005/8/layout/process3"/>
    <dgm:cxn modelId="{8A499C50-AF1F-495A-8C18-CBFF0400D08B}" srcId="{1F868BC5-9717-49DD-B9BA-EF502DB22365}" destId="{51B3CC63-642F-449A-90B9-DEE3790842BA}" srcOrd="0" destOrd="0" parTransId="{BE9AD5BC-6F2B-40F0-8A98-626EDA595B95}" sibTransId="{CA3F2AD9-C03E-41A4-BA8C-CBC9DE4946AD}"/>
    <dgm:cxn modelId="{E4A65347-26A9-4F40-9204-F6B24A199FC7}" type="presOf" srcId="{12880358-03A9-4E84-86DD-557459E0979B}" destId="{B18818A9-E5FF-4517-AE2B-5999CC1B9F1B}" srcOrd="0" destOrd="0" presId="urn:microsoft.com/office/officeart/2005/8/layout/process3"/>
    <dgm:cxn modelId="{C8C2012C-FCCB-4AA8-A47D-B98B093F1D10}" type="presOf" srcId="{6498D7B5-0EEF-4D6B-843D-78B6E3DBF3EA}" destId="{2A2F5DF9-F09F-4EE2-BB23-72FF5435938A}" srcOrd="1" destOrd="0" presId="urn:microsoft.com/office/officeart/2005/8/layout/process3"/>
    <dgm:cxn modelId="{71A75EF6-6D82-458B-895D-346FBDA606AB}" type="presOf" srcId="{1F868BC5-9717-49DD-B9BA-EF502DB22365}" destId="{49316384-01E2-409A-B061-72758B6BB4FF}" srcOrd="1" destOrd="0" presId="urn:microsoft.com/office/officeart/2005/8/layout/process3"/>
    <dgm:cxn modelId="{7A4E88C7-65B2-4D61-A18F-F69E9EAB9DEE}" srcId="{75AA3168-12DD-46F9-B530-9881D8B0EA91}" destId="{01A4E101-D990-4F6C-A2BA-7D59F5A2E3D4}" srcOrd="0" destOrd="0" parTransId="{7AB5D47C-EECC-4504-AAE3-5B22ED02C1C8}" sibTransId="{24FB306B-7A90-48CB-885F-5F6618D509FD}"/>
    <dgm:cxn modelId="{C6B80C08-0391-40FD-954B-63489F2CFDFF}" type="presOf" srcId="{75AA3168-12DD-46F9-B530-9881D8B0EA91}" destId="{A1C8F867-5A5A-432E-B1A3-C5034F4042E8}" srcOrd="0" destOrd="0" presId="urn:microsoft.com/office/officeart/2005/8/layout/process3"/>
    <dgm:cxn modelId="{52190961-62AC-4400-91C4-EF3A59718594}" type="presOf" srcId="{35295357-9078-4319-9A6F-5BEA92F09D5F}" destId="{771764BF-B682-436C-9B2C-34D419AF58A5}" srcOrd="0" destOrd="0" presId="urn:microsoft.com/office/officeart/2005/8/layout/process3"/>
    <dgm:cxn modelId="{156209DE-3909-40C7-9459-6F0D21B9A75B}" srcId="{6498D7B5-0EEF-4D6B-843D-78B6E3DBF3EA}" destId="{D269CC0A-4D19-43BF-A650-89DBF6678097}" srcOrd="0" destOrd="0" parTransId="{F1A10ADD-3861-4343-A093-E420A0859041}" sibTransId="{C1EF0F13-EF7A-4201-8AED-D88D1CCA7708}"/>
    <dgm:cxn modelId="{EBAF3B09-8EA6-4525-82F1-2D5A904E635E}" type="presParOf" srcId="{19480FF5-D25E-40CB-9B7F-3204A00DAA69}" destId="{7475621C-2B59-413A-BC2E-7BEEDC45B616}" srcOrd="0" destOrd="0" presId="urn:microsoft.com/office/officeart/2005/8/layout/process3"/>
    <dgm:cxn modelId="{7E4F26F4-E032-4248-B0CA-E65952A2A09A}" type="presParOf" srcId="{7475621C-2B59-413A-BC2E-7BEEDC45B616}" destId="{3F544B82-EFE5-4570-80B7-26A9976F2D5D}" srcOrd="0" destOrd="0" presId="urn:microsoft.com/office/officeart/2005/8/layout/process3"/>
    <dgm:cxn modelId="{B8F339E6-7671-4C2B-B9D9-3E7C623F4897}" type="presParOf" srcId="{7475621C-2B59-413A-BC2E-7BEEDC45B616}" destId="{49316384-01E2-409A-B061-72758B6BB4FF}" srcOrd="1" destOrd="0" presId="urn:microsoft.com/office/officeart/2005/8/layout/process3"/>
    <dgm:cxn modelId="{88758E40-D89B-4C00-9A77-EC9EA75A1937}" type="presParOf" srcId="{7475621C-2B59-413A-BC2E-7BEEDC45B616}" destId="{76F8CB68-7058-40FF-9D32-86A3634B8547}" srcOrd="2" destOrd="0" presId="urn:microsoft.com/office/officeart/2005/8/layout/process3"/>
    <dgm:cxn modelId="{D3008B48-D085-447F-B285-F72064673CD3}" type="presParOf" srcId="{19480FF5-D25E-40CB-9B7F-3204A00DAA69}" destId="{771764BF-B682-436C-9B2C-34D419AF58A5}" srcOrd="1" destOrd="0" presId="urn:microsoft.com/office/officeart/2005/8/layout/process3"/>
    <dgm:cxn modelId="{DB674C66-4B41-44E8-B60D-61A706FFDA6D}" type="presParOf" srcId="{771764BF-B682-436C-9B2C-34D419AF58A5}" destId="{37978D87-E415-4C34-B432-798FF71499E1}" srcOrd="0" destOrd="0" presId="urn:microsoft.com/office/officeart/2005/8/layout/process3"/>
    <dgm:cxn modelId="{1ACD8F92-3E93-4A78-8A08-588E67635577}" type="presParOf" srcId="{19480FF5-D25E-40CB-9B7F-3204A00DAA69}" destId="{A262F604-EFF3-4B72-B345-EA5C7A4E604C}" srcOrd="2" destOrd="0" presId="urn:microsoft.com/office/officeart/2005/8/layout/process3"/>
    <dgm:cxn modelId="{001A09D5-74C2-4184-AC2E-84FCB49C2CC3}" type="presParOf" srcId="{A262F604-EFF3-4B72-B345-EA5C7A4E604C}" destId="{B71CA3B8-7304-4A15-931B-C9C597E38C8E}" srcOrd="0" destOrd="0" presId="urn:microsoft.com/office/officeart/2005/8/layout/process3"/>
    <dgm:cxn modelId="{8BBE97B7-C626-40B7-B1F8-36135613252C}" type="presParOf" srcId="{A262F604-EFF3-4B72-B345-EA5C7A4E604C}" destId="{2A2F5DF9-F09F-4EE2-BB23-72FF5435938A}" srcOrd="1" destOrd="0" presId="urn:microsoft.com/office/officeart/2005/8/layout/process3"/>
    <dgm:cxn modelId="{E5972B3B-0A69-49E4-BD13-86BF12E56E39}" type="presParOf" srcId="{A262F604-EFF3-4B72-B345-EA5C7A4E604C}" destId="{1FBCE645-B7FB-45C2-AA40-B131C7D9F4D4}" srcOrd="2" destOrd="0" presId="urn:microsoft.com/office/officeart/2005/8/layout/process3"/>
    <dgm:cxn modelId="{755F078F-1D50-4133-99BE-8ECC3A5656A4}" type="presParOf" srcId="{19480FF5-D25E-40CB-9B7F-3204A00DAA69}" destId="{B18818A9-E5FF-4517-AE2B-5999CC1B9F1B}" srcOrd="3" destOrd="0" presId="urn:microsoft.com/office/officeart/2005/8/layout/process3"/>
    <dgm:cxn modelId="{45CC9971-A1CD-4760-8B61-364A5FE04F14}" type="presParOf" srcId="{B18818A9-E5FF-4517-AE2B-5999CC1B9F1B}" destId="{14A221C8-6FB0-458D-9835-6ADCAF35E1C6}" srcOrd="0" destOrd="0" presId="urn:microsoft.com/office/officeart/2005/8/layout/process3"/>
    <dgm:cxn modelId="{BCB73A73-C9F8-4A74-B8CE-67B0DD07B8CC}" type="presParOf" srcId="{19480FF5-D25E-40CB-9B7F-3204A00DAA69}" destId="{5C93F2EE-9C83-413F-99BC-3B1B67A3DD10}" srcOrd="4" destOrd="0" presId="urn:microsoft.com/office/officeart/2005/8/layout/process3"/>
    <dgm:cxn modelId="{9E40DED8-5852-4B4C-B2C8-0A95FFD379D1}" type="presParOf" srcId="{5C93F2EE-9C83-413F-99BC-3B1B67A3DD10}" destId="{A1C8F867-5A5A-432E-B1A3-C5034F4042E8}" srcOrd="0" destOrd="0" presId="urn:microsoft.com/office/officeart/2005/8/layout/process3"/>
    <dgm:cxn modelId="{E286B4A3-B774-4402-AF61-8E4AAFE96B00}" type="presParOf" srcId="{5C93F2EE-9C83-413F-99BC-3B1B67A3DD10}" destId="{5D24BB61-07D1-43A1-8881-02214FE40D0E}" srcOrd="1" destOrd="0" presId="urn:microsoft.com/office/officeart/2005/8/layout/process3"/>
    <dgm:cxn modelId="{C3EF275F-EA8F-4B9A-AF88-6948A02F8F91}" type="presParOf" srcId="{5C93F2EE-9C83-413F-99BC-3B1B67A3DD10}" destId="{2A1128A5-8B72-4ACB-AD92-3228636F5BB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82CAD0-F881-467C-88F7-74BB6ADD7888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F868BC5-9717-49DD-B9BA-EF502DB22365}">
      <dgm:prSet phldrT="[Texto]"/>
      <dgm:spPr/>
      <dgm:t>
        <a:bodyPr/>
        <a:lstStyle/>
        <a:p>
          <a:r>
            <a:rPr lang="es-AR" dirty="0" smtClean="0"/>
            <a:t>ENTRADA</a:t>
          </a:r>
          <a:endParaRPr lang="es-AR" dirty="0"/>
        </a:p>
      </dgm:t>
    </dgm:pt>
    <dgm:pt modelId="{7194FB9A-1639-4E83-B88E-A504B05F2D2D}" type="parTrans" cxnId="{5F2C5C3D-0D96-4E5D-8F84-CD2EE941FDE0}">
      <dgm:prSet/>
      <dgm:spPr/>
      <dgm:t>
        <a:bodyPr/>
        <a:lstStyle/>
        <a:p>
          <a:endParaRPr lang="es-AR"/>
        </a:p>
      </dgm:t>
    </dgm:pt>
    <dgm:pt modelId="{35295357-9078-4319-9A6F-5BEA92F09D5F}" type="sibTrans" cxnId="{5F2C5C3D-0D96-4E5D-8F84-CD2EE941FDE0}">
      <dgm:prSet/>
      <dgm:spPr/>
      <dgm:t>
        <a:bodyPr/>
        <a:lstStyle/>
        <a:p>
          <a:endParaRPr lang="es-AR"/>
        </a:p>
      </dgm:t>
    </dgm:pt>
    <dgm:pt modelId="{75AA3168-12DD-46F9-B530-9881D8B0EA91}">
      <dgm:prSet phldrT="[Texto]"/>
      <dgm:spPr/>
      <dgm:t>
        <a:bodyPr/>
        <a:lstStyle/>
        <a:p>
          <a:r>
            <a:rPr lang="es-AR" dirty="0" smtClean="0"/>
            <a:t>SALIDA</a:t>
          </a:r>
          <a:endParaRPr lang="es-AR" dirty="0"/>
        </a:p>
      </dgm:t>
    </dgm:pt>
    <dgm:pt modelId="{2DA00E30-6C3C-4B5F-8AD3-93444BA8E27C}" type="parTrans" cxnId="{2486999A-D93F-4955-B11D-B0D9323A5A6A}">
      <dgm:prSet/>
      <dgm:spPr/>
      <dgm:t>
        <a:bodyPr/>
        <a:lstStyle/>
        <a:p>
          <a:endParaRPr lang="es-AR"/>
        </a:p>
      </dgm:t>
    </dgm:pt>
    <dgm:pt modelId="{754C82DB-8E91-4405-96EF-5941F6FA3C75}" type="sibTrans" cxnId="{2486999A-D93F-4955-B11D-B0D9323A5A6A}">
      <dgm:prSet/>
      <dgm:spPr/>
      <dgm:t>
        <a:bodyPr/>
        <a:lstStyle/>
        <a:p>
          <a:endParaRPr lang="es-AR"/>
        </a:p>
      </dgm:t>
    </dgm:pt>
    <dgm:pt modelId="{6498D7B5-0EEF-4D6B-843D-78B6E3DBF3EA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s-AR">
              <a:noFill/>
            </a:rPr>
            <a:t> </a:t>
          </a:r>
        </a:p>
      </dgm:t>
    </dgm:pt>
    <dgm:pt modelId="{6D014B3F-29A4-4959-8AF0-69A36C8CA07D}" type="parTrans" cxnId="{CD36A7E0-CFB0-40BE-ABB6-B43D74D95DAC}">
      <dgm:prSet/>
      <dgm:spPr/>
      <dgm:t>
        <a:bodyPr/>
        <a:lstStyle/>
        <a:p>
          <a:endParaRPr lang="es-AR"/>
        </a:p>
      </dgm:t>
    </dgm:pt>
    <dgm:pt modelId="{12880358-03A9-4E84-86DD-557459E0979B}" type="sibTrans" cxnId="{CD36A7E0-CFB0-40BE-ABB6-B43D74D95DAC}">
      <dgm:prSet/>
      <dgm:spPr/>
      <dgm:t>
        <a:bodyPr/>
        <a:lstStyle/>
        <a:p>
          <a:endParaRPr lang="es-AR"/>
        </a:p>
      </dgm:t>
    </dgm:pt>
    <dgm:pt modelId="{5F86519D-1F04-4912-B890-CE4BB41D4353}">
      <dgm:prSet phldrT="[Texto]"/>
      <dgm:spPr/>
      <dgm:t>
        <a:bodyPr/>
        <a:lstStyle/>
        <a:p>
          <a:r>
            <a:rPr lang="es-AR" dirty="0" smtClean="0"/>
            <a:t>Valor del radio</a:t>
          </a:r>
          <a:endParaRPr lang="es-AR" dirty="0"/>
        </a:p>
      </dgm:t>
    </dgm:pt>
    <dgm:pt modelId="{FECE4887-DE8B-4976-B745-747F117BF456}" type="parTrans" cxnId="{E425FBD1-13EC-4AA4-A75D-1DDE5F0BAB9F}">
      <dgm:prSet/>
      <dgm:spPr/>
      <dgm:t>
        <a:bodyPr/>
        <a:lstStyle/>
        <a:p>
          <a:endParaRPr lang="es-AR"/>
        </a:p>
      </dgm:t>
    </dgm:pt>
    <dgm:pt modelId="{9D409D60-E6EA-495A-BEC2-C41BFD696301}" type="sibTrans" cxnId="{E425FBD1-13EC-4AA4-A75D-1DDE5F0BAB9F}">
      <dgm:prSet/>
      <dgm:spPr/>
      <dgm:t>
        <a:bodyPr/>
        <a:lstStyle/>
        <a:p>
          <a:endParaRPr lang="es-AR"/>
        </a:p>
      </dgm:t>
    </dgm:pt>
    <dgm:pt modelId="{7C25F2CA-B78A-4A4B-8B14-EB263A3016A0}">
      <dgm:prSet/>
      <dgm:spPr/>
      <dgm:t>
        <a:bodyPr/>
        <a:lstStyle/>
        <a:p>
          <a:r>
            <a:rPr lang="es-AR">
              <a:noFill/>
            </a:rPr>
            <a:t> </a:t>
          </a:r>
        </a:p>
      </dgm:t>
    </dgm:pt>
    <dgm:pt modelId="{D4DEDC3C-DA68-4DEF-A072-0D5F329A4E86}" type="parTrans" cxnId="{DB140C70-0A6C-434F-8119-FF8019313599}">
      <dgm:prSet/>
      <dgm:spPr/>
      <dgm:t>
        <a:bodyPr/>
        <a:lstStyle/>
        <a:p>
          <a:endParaRPr lang="es-AR"/>
        </a:p>
      </dgm:t>
    </dgm:pt>
    <dgm:pt modelId="{87966700-94D3-4C2C-A899-6EFF5A9CA472}" type="sibTrans" cxnId="{DB140C70-0A6C-434F-8119-FF8019313599}">
      <dgm:prSet/>
      <dgm:spPr/>
      <dgm:t>
        <a:bodyPr/>
        <a:lstStyle/>
        <a:p>
          <a:endParaRPr lang="es-AR"/>
        </a:p>
      </dgm:t>
    </dgm:pt>
    <dgm:pt modelId="{B2BE27E6-DBFE-4F41-B4EC-CF7729B4521A}">
      <dgm:prSet/>
      <dgm:spPr/>
      <dgm:t>
        <a:bodyPr/>
        <a:lstStyle/>
        <a:p>
          <a:r>
            <a:rPr lang="es-AR">
              <a:noFill/>
            </a:rPr>
            <a:t> </a:t>
          </a:r>
        </a:p>
      </dgm:t>
    </dgm:pt>
    <dgm:pt modelId="{0606CED5-08B6-45B7-9AC5-DA3764613763}" type="parTrans" cxnId="{112281DA-8AAD-482C-A71D-C4CF8C4A3342}">
      <dgm:prSet/>
      <dgm:spPr/>
      <dgm:t>
        <a:bodyPr/>
        <a:lstStyle/>
        <a:p>
          <a:endParaRPr lang="es-AR"/>
        </a:p>
      </dgm:t>
    </dgm:pt>
    <dgm:pt modelId="{C8AA9048-3B97-41B0-9290-57A3A18690DD}" type="sibTrans" cxnId="{112281DA-8AAD-482C-A71D-C4CF8C4A3342}">
      <dgm:prSet/>
      <dgm:spPr/>
      <dgm:t>
        <a:bodyPr/>
        <a:lstStyle/>
        <a:p>
          <a:endParaRPr lang="es-AR"/>
        </a:p>
      </dgm:t>
    </dgm:pt>
    <dgm:pt modelId="{745CA834-93C4-4217-81A6-EF55AD8136A1}">
      <dgm:prSet phldrT="[Texto]"/>
      <dgm:spPr/>
      <dgm:t>
        <a:bodyPr/>
        <a:lstStyle/>
        <a:p>
          <a:r>
            <a:rPr lang="es-AR" dirty="0" smtClean="0"/>
            <a:t>Área</a:t>
          </a:r>
          <a:endParaRPr lang="es-AR" dirty="0"/>
        </a:p>
      </dgm:t>
    </dgm:pt>
    <dgm:pt modelId="{AD8039E2-E610-4E19-A1B6-12A8E6696101}" type="parTrans" cxnId="{01A58FA0-F899-441D-8EA8-BFD426E4994B}">
      <dgm:prSet/>
      <dgm:spPr/>
      <dgm:t>
        <a:bodyPr/>
        <a:lstStyle/>
        <a:p>
          <a:endParaRPr lang="es-AR"/>
        </a:p>
      </dgm:t>
    </dgm:pt>
    <dgm:pt modelId="{20FC81D7-FE1F-4CFE-A0DD-3119CEBB7500}" type="sibTrans" cxnId="{01A58FA0-F899-441D-8EA8-BFD426E4994B}">
      <dgm:prSet/>
      <dgm:spPr/>
      <dgm:t>
        <a:bodyPr/>
        <a:lstStyle/>
        <a:p>
          <a:endParaRPr lang="es-AR"/>
        </a:p>
      </dgm:t>
    </dgm:pt>
    <dgm:pt modelId="{582AA065-B225-4DF5-AEE7-D7A4D7B3525C}">
      <dgm:prSet phldrT="[Texto]"/>
      <dgm:spPr/>
      <dgm:t>
        <a:bodyPr/>
        <a:lstStyle/>
        <a:p>
          <a:r>
            <a:rPr lang="es-AR" dirty="0" smtClean="0"/>
            <a:t>Perímetro</a:t>
          </a:r>
          <a:endParaRPr lang="es-AR" dirty="0"/>
        </a:p>
      </dgm:t>
    </dgm:pt>
    <dgm:pt modelId="{5C11A523-3183-4482-B56C-78B9F9EDB386}" type="parTrans" cxnId="{0D1CD42C-CB54-4607-B257-6E25101B8D48}">
      <dgm:prSet/>
      <dgm:spPr/>
      <dgm:t>
        <a:bodyPr/>
        <a:lstStyle/>
        <a:p>
          <a:endParaRPr lang="es-AR"/>
        </a:p>
      </dgm:t>
    </dgm:pt>
    <dgm:pt modelId="{7FCAA748-3030-48C9-9EA3-C43B1DC8CC39}" type="sibTrans" cxnId="{0D1CD42C-CB54-4607-B257-6E25101B8D48}">
      <dgm:prSet/>
      <dgm:spPr/>
      <dgm:t>
        <a:bodyPr/>
        <a:lstStyle/>
        <a:p>
          <a:endParaRPr lang="es-AR"/>
        </a:p>
      </dgm:t>
    </dgm:pt>
    <dgm:pt modelId="{85B65ECC-7F1D-4282-8B18-4FC9341C2AAA}" type="pres">
      <dgm:prSet presAssocID="{5C82CAD0-F881-467C-88F7-74BB6ADD788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FF3D37C2-AC1C-4D9C-AA73-50D2D4F96261}" type="pres">
      <dgm:prSet presAssocID="{1F868BC5-9717-49DD-B9BA-EF502DB2236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A529309-2E16-4B09-98B6-FC389EE5E5F9}" type="pres">
      <dgm:prSet presAssocID="{35295357-9078-4319-9A6F-5BEA92F09D5F}" presName="sibTrans" presStyleLbl="sibTrans2D1" presStyleIdx="0" presStyleCnt="2"/>
      <dgm:spPr/>
      <dgm:t>
        <a:bodyPr/>
        <a:lstStyle/>
        <a:p>
          <a:endParaRPr lang="es-AR"/>
        </a:p>
      </dgm:t>
    </dgm:pt>
    <dgm:pt modelId="{22044376-33AD-45ED-9C19-54646F138928}" type="pres">
      <dgm:prSet presAssocID="{35295357-9078-4319-9A6F-5BEA92F09D5F}" presName="connectorText" presStyleLbl="sibTrans2D1" presStyleIdx="0" presStyleCnt="2"/>
      <dgm:spPr/>
      <dgm:t>
        <a:bodyPr/>
        <a:lstStyle/>
        <a:p>
          <a:endParaRPr lang="es-AR"/>
        </a:p>
      </dgm:t>
    </dgm:pt>
    <dgm:pt modelId="{9794A80B-C662-47F0-957C-1484E8835C4A}" type="pres">
      <dgm:prSet presAssocID="{6498D7B5-0EEF-4D6B-843D-78B6E3DBF3E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EF62DC27-C9B0-4D96-9B96-0025B0C00566}" type="pres">
      <dgm:prSet presAssocID="{12880358-03A9-4E84-86DD-557459E0979B}" presName="sibTrans" presStyleLbl="sibTrans2D1" presStyleIdx="1" presStyleCnt="2"/>
      <dgm:spPr/>
      <dgm:t>
        <a:bodyPr/>
        <a:lstStyle/>
        <a:p>
          <a:endParaRPr lang="es-AR"/>
        </a:p>
      </dgm:t>
    </dgm:pt>
    <dgm:pt modelId="{EE0F615D-A934-4B68-9D08-6802A5A362D6}" type="pres">
      <dgm:prSet presAssocID="{12880358-03A9-4E84-86DD-557459E0979B}" presName="connectorText" presStyleLbl="sibTrans2D1" presStyleIdx="1" presStyleCnt="2"/>
      <dgm:spPr/>
      <dgm:t>
        <a:bodyPr/>
        <a:lstStyle/>
        <a:p>
          <a:endParaRPr lang="es-AR"/>
        </a:p>
      </dgm:t>
    </dgm:pt>
    <dgm:pt modelId="{8A455B81-CD0B-4512-940B-E0DBCFC01AB9}" type="pres">
      <dgm:prSet presAssocID="{75AA3168-12DD-46F9-B530-9881D8B0EA9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DA2E0D51-3D41-4C14-ABCF-374A0606AC3B}" type="presOf" srcId="{582AA065-B225-4DF5-AEE7-D7A4D7B3525C}" destId="{8A455B81-CD0B-4512-940B-E0DBCFC01AB9}" srcOrd="0" destOrd="2" presId="urn:microsoft.com/office/officeart/2005/8/layout/process1"/>
    <dgm:cxn modelId="{3488B3BB-0E0D-4E67-8871-BF614425083A}" type="presOf" srcId="{75AA3168-12DD-46F9-B530-9881D8B0EA91}" destId="{8A455B81-CD0B-4512-940B-E0DBCFC01AB9}" srcOrd="0" destOrd="0" presId="urn:microsoft.com/office/officeart/2005/8/layout/process1"/>
    <dgm:cxn modelId="{112281DA-8AAD-482C-A71D-C4CF8C4A3342}" srcId="{6498D7B5-0EEF-4D6B-843D-78B6E3DBF3EA}" destId="{B2BE27E6-DBFE-4F41-B4EC-CF7729B4521A}" srcOrd="1" destOrd="0" parTransId="{0606CED5-08B6-45B7-9AC5-DA3764613763}" sibTransId="{C8AA9048-3B97-41B0-9290-57A3A18690DD}"/>
    <dgm:cxn modelId="{DB140C70-0A6C-434F-8119-FF8019313599}" srcId="{6498D7B5-0EEF-4D6B-843D-78B6E3DBF3EA}" destId="{7C25F2CA-B78A-4A4B-8B14-EB263A3016A0}" srcOrd="0" destOrd="0" parTransId="{D4DEDC3C-DA68-4DEF-A072-0D5F329A4E86}" sibTransId="{87966700-94D3-4C2C-A899-6EFF5A9CA472}"/>
    <dgm:cxn modelId="{E425FBD1-13EC-4AA4-A75D-1DDE5F0BAB9F}" srcId="{1F868BC5-9717-49DD-B9BA-EF502DB22365}" destId="{5F86519D-1F04-4912-B890-CE4BB41D4353}" srcOrd="0" destOrd="0" parTransId="{FECE4887-DE8B-4976-B745-747F117BF456}" sibTransId="{9D409D60-E6EA-495A-BEC2-C41BFD696301}"/>
    <dgm:cxn modelId="{D7703811-E907-47BD-ABBA-D5F2AB02668A}" type="presOf" srcId="{1F868BC5-9717-49DD-B9BA-EF502DB22365}" destId="{FF3D37C2-AC1C-4D9C-AA73-50D2D4F96261}" srcOrd="0" destOrd="0" presId="urn:microsoft.com/office/officeart/2005/8/layout/process1"/>
    <dgm:cxn modelId="{2486999A-D93F-4955-B11D-B0D9323A5A6A}" srcId="{5C82CAD0-F881-467C-88F7-74BB6ADD7888}" destId="{75AA3168-12DD-46F9-B530-9881D8B0EA91}" srcOrd="2" destOrd="0" parTransId="{2DA00E30-6C3C-4B5F-8AD3-93444BA8E27C}" sibTransId="{754C82DB-8E91-4405-96EF-5941F6FA3C75}"/>
    <dgm:cxn modelId="{01A58FA0-F899-441D-8EA8-BFD426E4994B}" srcId="{75AA3168-12DD-46F9-B530-9881D8B0EA91}" destId="{745CA834-93C4-4217-81A6-EF55AD8136A1}" srcOrd="0" destOrd="0" parTransId="{AD8039E2-E610-4E19-A1B6-12A8E6696101}" sibTransId="{20FC81D7-FE1F-4CFE-A0DD-3119CEBB7500}"/>
    <dgm:cxn modelId="{CD36A7E0-CFB0-40BE-ABB6-B43D74D95DAC}" srcId="{5C82CAD0-F881-467C-88F7-74BB6ADD7888}" destId="{6498D7B5-0EEF-4D6B-843D-78B6E3DBF3EA}" srcOrd="1" destOrd="0" parTransId="{6D014B3F-29A4-4959-8AF0-69A36C8CA07D}" sibTransId="{12880358-03A9-4E84-86DD-557459E0979B}"/>
    <dgm:cxn modelId="{0D1CD42C-CB54-4607-B257-6E25101B8D48}" srcId="{75AA3168-12DD-46F9-B530-9881D8B0EA91}" destId="{582AA065-B225-4DF5-AEE7-D7A4D7B3525C}" srcOrd="1" destOrd="0" parTransId="{5C11A523-3183-4482-B56C-78B9F9EDB386}" sibTransId="{7FCAA748-3030-48C9-9EA3-C43B1DC8CC39}"/>
    <dgm:cxn modelId="{9D7A563B-9925-451D-8F73-DB0F6A892DC5}" type="presOf" srcId="{745CA834-93C4-4217-81A6-EF55AD8136A1}" destId="{8A455B81-CD0B-4512-940B-E0DBCFC01AB9}" srcOrd="0" destOrd="1" presId="urn:microsoft.com/office/officeart/2005/8/layout/process1"/>
    <dgm:cxn modelId="{DCF28A91-21CC-4C12-BB70-12C169A14E55}" type="presOf" srcId="{12880358-03A9-4E84-86DD-557459E0979B}" destId="{EE0F615D-A934-4B68-9D08-6802A5A362D6}" srcOrd="1" destOrd="0" presId="urn:microsoft.com/office/officeart/2005/8/layout/process1"/>
    <dgm:cxn modelId="{3736F735-8377-46A5-BC72-A167B1517E18}" type="presOf" srcId="{35295357-9078-4319-9A6F-5BEA92F09D5F}" destId="{22044376-33AD-45ED-9C19-54646F138928}" srcOrd="1" destOrd="0" presId="urn:microsoft.com/office/officeart/2005/8/layout/process1"/>
    <dgm:cxn modelId="{5F2C5C3D-0D96-4E5D-8F84-CD2EE941FDE0}" srcId="{5C82CAD0-F881-467C-88F7-74BB6ADD7888}" destId="{1F868BC5-9717-49DD-B9BA-EF502DB22365}" srcOrd="0" destOrd="0" parTransId="{7194FB9A-1639-4E83-B88E-A504B05F2D2D}" sibTransId="{35295357-9078-4319-9A6F-5BEA92F09D5F}"/>
    <dgm:cxn modelId="{1407FBE4-4FF3-4AFC-983A-51931AA57A7C}" type="presOf" srcId="{B2BE27E6-DBFE-4F41-B4EC-CF7729B4521A}" destId="{9794A80B-C662-47F0-957C-1484E8835C4A}" srcOrd="0" destOrd="2" presId="urn:microsoft.com/office/officeart/2005/8/layout/process1"/>
    <dgm:cxn modelId="{6623B099-E03D-4097-B74B-8334AD20D4A6}" type="presOf" srcId="{5F86519D-1F04-4912-B890-CE4BB41D4353}" destId="{FF3D37C2-AC1C-4D9C-AA73-50D2D4F96261}" srcOrd="0" destOrd="1" presId="urn:microsoft.com/office/officeart/2005/8/layout/process1"/>
    <dgm:cxn modelId="{02C9A1FC-2BA5-42E6-94C3-877283C8D985}" type="presOf" srcId="{6498D7B5-0EEF-4D6B-843D-78B6E3DBF3EA}" destId="{9794A80B-C662-47F0-957C-1484E8835C4A}" srcOrd="0" destOrd="0" presId="urn:microsoft.com/office/officeart/2005/8/layout/process1"/>
    <dgm:cxn modelId="{0F2A41F1-5113-4946-94BB-0CD7CD30D6FB}" type="presOf" srcId="{12880358-03A9-4E84-86DD-557459E0979B}" destId="{EF62DC27-C9B0-4D96-9B96-0025B0C00566}" srcOrd="0" destOrd="0" presId="urn:microsoft.com/office/officeart/2005/8/layout/process1"/>
    <dgm:cxn modelId="{0774578E-CD0D-445B-811E-00AF9B5548A3}" type="presOf" srcId="{5C82CAD0-F881-467C-88F7-74BB6ADD7888}" destId="{85B65ECC-7F1D-4282-8B18-4FC9341C2AAA}" srcOrd="0" destOrd="0" presId="urn:microsoft.com/office/officeart/2005/8/layout/process1"/>
    <dgm:cxn modelId="{28E8DBFD-D1C9-4741-A527-1E8D574A64AD}" type="presOf" srcId="{7C25F2CA-B78A-4A4B-8B14-EB263A3016A0}" destId="{9794A80B-C662-47F0-957C-1484E8835C4A}" srcOrd="0" destOrd="1" presId="urn:microsoft.com/office/officeart/2005/8/layout/process1"/>
    <dgm:cxn modelId="{060DC832-02ED-4488-9FD9-30F8226F4687}" type="presOf" srcId="{35295357-9078-4319-9A6F-5BEA92F09D5F}" destId="{4A529309-2E16-4B09-98B6-FC389EE5E5F9}" srcOrd="0" destOrd="0" presId="urn:microsoft.com/office/officeart/2005/8/layout/process1"/>
    <dgm:cxn modelId="{05470966-5D03-46ED-8FA8-4EA3DC35E932}" type="presParOf" srcId="{85B65ECC-7F1D-4282-8B18-4FC9341C2AAA}" destId="{FF3D37C2-AC1C-4D9C-AA73-50D2D4F96261}" srcOrd="0" destOrd="0" presId="urn:microsoft.com/office/officeart/2005/8/layout/process1"/>
    <dgm:cxn modelId="{E658AF72-52BE-49EF-9176-E6FB75C64124}" type="presParOf" srcId="{85B65ECC-7F1D-4282-8B18-4FC9341C2AAA}" destId="{4A529309-2E16-4B09-98B6-FC389EE5E5F9}" srcOrd="1" destOrd="0" presId="urn:microsoft.com/office/officeart/2005/8/layout/process1"/>
    <dgm:cxn modelId="{4B7FB023-37AC-41B1-A59A-86C12EB1D3F5}" type="presParOf" srcId="{4A529309-2E16-4B09-98B6-FC389EE5E5F9}" destId="{22044376-33AD-45ED-9C19-54646F138928}" srcOrd="0" destOrd="0" presId="urn:microsoft.com/office/officeart/2005/8/layout/process1"/>
    <dgm:cxn modelId="{6486A0AC-1D9D-43C1-A715-B4E7D2E07AF0}" type="presParOf" srcId="{85B65ECC-7F1D-4282-8B18-4FC9341C2AAA}" destId="{9794A80B-C662-47F0-957C-1484E8835C4A}" srcOrd="2" destOrd="0" presId="urn:microsoft.com/office/officeart/2005/8/layout/process1"/>
    <dgm:cxn modelId="{78076BD3-A3ED-4493-8ACF-944A0EE51ADD}" type="presParOf" srcId="{85B65ECC-7F1D-4282-8B18-4FC9341C2AAA}" destId="{EF62DC27-C9B0-4D96-9B96-0025B0C00566}" srcOrd="3" destOrd="0" presId="urn:microsoft.com/office/officeart/2005/8/layout/process1"/>
    <dgm:cxn modelId="{C9FEE543-4249-4773-A5E6-9C6B50457D99}" type="presParOf" srcId="{EF62DC27-C9B0-4D96-9B96-0025B0C00566}" destId="{EE0F615D-A934-4B68-9D08-6802A5A362D6}" srcOrd="0" destOrd="0" presId="urn:microsoft.com/office/officeart/2005/8/layout/process1"/>
    <dgm:cxn modelId="{C7A7A970-5717-4754-90BB-C0FBC09E1A89}" type="presParOf" srcId="{85B65ECC-7F1D-4282-8B18-4FC9341C2AAA}" destId="{8A455B81-CD0B-4512-940B-E0DBCFC01AB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82CAD0-F881-467C-88F7-74BB6ADD7888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F868BC5-9717-49DD-B9BA-EF502DB22365}">
      <dgm:prSet phldrT="[Texto]"/>
      <dgm:spPr/>
      <dgm:t>
        <a:bodyPr/>
        <a:lstStyle/>
        <a:p>
          <a:r>
            <a:rPr lang="es-AR" dirty="0" smtClean="0"/>
            <a:t>ENTRADA</a:t>
          </a:r>
          <a:endParaRPr lang="es-AR" dirty="0"/>
        </a:p>
      </dgm:t>
    </dgm:pt>
    <dgm:pt modelId="{7194FB9A-1639-4E83-B88E-A504B05F2D2D}" type="parTrans" cxnId="{5F2C5C3D-0D96-4E5D-8F84-CD2EE941FDE0}">
      <dgm:prSet/>
      <dgm:spPr/>
      <dgm:t>
        <a:bodyPr/>
        <a:lstStyle/>
        <a:p>
          <a:endParaRPr lang="es-AR"/>
        </a:p>
      </dgm:t>
    </dgm:pt>
    <dgm:pt modelId="{35295357-9078-4319-9A6F-5BEA92F09D5F}" type="sibTrans" cxnId="{5F2C5C3D-0D96-4E5D-8F84-CD2EE941FDE0}">
      <dgm:prSet/>
      <dgm:spPr/>
      <dgm:t>
        <a:bodyPr/>
        <a:lstStyle/>
        <a:p>
          <a:endParaRPr lang="es-AR"/>
        </a:p>
      </dgm:t>
    </dgm:pt>
    <dgm:pt modelId="{75AA3168-12DD-46F9-B530-9881D8B0EA91}">
      <dgm:prSet phldrT="[Texto]"/>
      <dgm:spPr/>
      <dgm:t>
        <a:bodyPr/>
        <a:lstStyle/>
        <a:p>
          <a:r>
            <a:rPr lang="es-AR" dirty="0" smtClean="0"/>
            <a:t>SALIDA</a:t>
          </a:r>
          <a:endParaRPr lang="es-AR" dirty="0"/>
        </a:p>
      </dgm:t>
    </dgm:pt>
    <dgm:pt modelId="{2DA00E30-6C3C-4B5F-8AD3-93444BA8E27C}" type="parTrans" cxnId="{2486999A-D93F-4955-B11D-B0D9323A5A6A}">
      <dgm:prSet/>
      <dgm:spPr/>
      <dgm:t>
        <a:bodyPr/>
        <a:lstStyle/>
        <a:p>
          <a:endParaRPr lang="es-AR"/>
        </a:p>
      </dgm:t>
    </dgm:pt>
    <dgm:pt modelId="{754C82DB-8E91-4405-96EF-5941F6FA3C75}" type="sibTrans" cxnId="{2486999A-D93F-4955-B11D-B0D9323A5A6A}">
      <dgm:prSet/>
      <dgm:spPr/>
      <dgm:t>
        <a:bodyPr/>
        <a:lstStyle/>
        <a:p>
          <a:endParaRPr lang="es-AR"/>
        </a:p>
      </dgm:t>
    </dgm:pt>
    <dgm:pt modelId="{6498D7B5-0EEF-4D6B-843D-78B6E3DBF3EA}">
      <dgm:prSet/>
      <dgm:spPr/>
      <dgm:t>
        <a:bodyPr/>
        <a:lstStyle/>
        <a:p>
          <a:r>
            <a:rPr lang="es-AR" dirty="0" smtClean="0"/>
            <a:t>PROCESO</a:t>
          </a:r>
          <a:endParaRPr lang="es-AR" dirty="0"/>
        </a:p>
      </dgm:t>
    </dgm:pt>
    <dgm:pt modelId="{6D014B3F-29A4-4959-8AF0-69A36C8CA07D}" type="parTrans" cxnId="{CD36A7E0-CFB0-40BE-ABB6-B43D74D95DAC}">
      <dgm:prSet/>
      <dgm:spPr/>
      <dgm:t>
        <a:bodyPr/>
        <a:lstStyle/>
        <a:p>
          <a:endParaRPr lang="es-AR"/>
        </a:p>
      </dgm:t>
    </dgm:pt>
    <dgm:pt modelId="{12880358-03A9-4E84-86DD-557459E0979B}" type="sibTrans" cxnId="{CD36A7E0-CFB0-40BE-ABB6-B43D74D95DAC}">
      <dgm:prSet/>
      <dgm:spPr/>
      <dgm:t>
        <a:bodyPr/>
        <a:lstStyle/>
        <a:p>
          <a:endParaRPr lang="es-AR"/>
        </a:p>
      </dgm:t>
    </dgm:pt>
    <dgm:pt modelId="{5F86519D-1F04-4912-B890-CE4BB41D4353}">
      <dgm:prSet phldrT="[Texto]"/>
      <dgm:spPr/>
      <dgm:t>
        <a:bodyPr/>
        <a:lstStyle/>
        <a:p>
          <a:r>
            <a:rPr lang="es-AR" dirty="0" smtClean="0"/>
            <a:t>n1, n2, n3, y n4</a:t>
          </a:r>
          <a:endParaRPr lang="es-AR" dirty="0"/>
        </a:p>
      </dgm:t>
    </dgm:pt>
    <dgm:pt modelId="{FECE4887-DE8B-4976-B745-747F117BF456}" type="parTrans" cxnId="{E425FBD1-13EC-4AA4-A75D-1DDE5F0BAB9F}">
      <dgm:prSet/>
      <dgm:spPr/>
      <dgm:t>
        <a:bodyPr/>
        <a:lstStyle/>
        <a:p>
          <a:endParaRPr lang="es-AR"/>
        </a:p>
      </dgm:t>
    </dgm:pt>
    <dgm:pt modelId="{9D409D60-E6EA-495A-BEC2-C41BFD696301}" type="sibTrans" cxnId="{E425FBD1-13EC-4AA4-A75D-1DDE5F0BAB9F}">
      <dgm:prSet/>
      <dgm:spPr/>
      <dgm:t>
        <a:bodyPr/>
        <a:lstStyle/>
        <a:p>
          <a:endParaRPr lang="es-AR"/>
        </a:p>
      </dgm:t>
    </dgm:pt>
    <dgm:pt modelId="{745CA834-93C4-4217-81A6-EF55AD8136A1}">
      <dgm:prSet phldrT="[Texto]"/>
      <dgm:spPr/>
      <dgm:t>
        <a:bodyPr/>
        <a:lstStyle/>
        <a:p>
          <a:r>
            <a:rPr lang="es-AR" dirty="0" smtClean="0"/>
            <a:t> Promedio </a:t>
          </a:r>
          <a:endParaRPr lang="es-AR" dirty="0"/>
        </a:p>
      </dgm:t>
    </dgm:pt>
    <dgm:pt modelId="{AD8039E2-E610-4E19-A1B6-12A8E6696101}" type="parTrans" cxnId="{01A58FA0-F899-441D-8EA8-BFD426E4994B}">
      <dgm:prSet/>
      <dgm:spPr/>
      <dgm:t>
        <a:bodyPr/>
        <a:lstStyle/>
        <a:p>
          <a:endParaRPr lang="es-AR"/>
        </a:p>
      </dgm:t>
    </dgm:pt>
    <dgm:pt modelId="{20FC81D7-FE1F-4CFE-A0DD-3119CEBB7500}" type="sibTrans" cxnId="{01A58FA0-F899-441D-8EA8-BFD426E4994B}">
      <dgm:prSet/>
      <dgm:spPr/>
      <dgm:t>
        <a:bodyPr/>
        <a:lstStyle/>
        <a:p>
          <a:endParaRPr lang="es-AR"/>
        </a:p>
      </dgm:t>
    </dgm:pt>
    <dgm:pt modelId="{14FBD3C1-DB80-40C9-9C79-2D20B2904628}">
      <dgm:prSet/>
      <dgm:spPr/>
      <dgm:t>
        <a:bodyPr/>
        <a:lstStyle/>
        <a:p>
          <a:r>
            <a:rPr lang="es-AR" smtClean="0">
              <a:noFill/>
            </a:rPr>
            <a:t> </a:t>
          </a:r>
          <a:r>
            <a:rPr lang="es-AR" smtClean="0">
              <a:solidFill>
                <a:schemeClr val="tx1"/>
              </a:solidFill>
            </a:rPr>
            <a:t>Promedio=(n1+n2+n3+n4)/4</a:t>
          </a:r>
          <a:endParaRPr lang="es-AR" dirty="0">
            <a:noFill/>
          </a:endParaRPr>
        </a:p>
      </dgm:t>
    </dgm:pt>
    <dgm:pt modelId="{3A033E4E-9BC9-4610-85F9-4DD69D03FC54}" type="parTrans" cxnId="{05C6F0C8-2A83-483E-A507-7700621C18CB}">
      <dgm:prSet/>
      <dgm:spPr/>
      <dgm:t>
        <a:bodyPr/>
        <a:lstStyle/>
        <a:p>
          <a:endParaRPr lang="es-AR"/>
        </a:p>
      </dgm:t>
    </dgm:pt>
    <dgm:pt modelId="{6CD96937-99E9-4A9D-A63A-64071E1C573D}" type="sibTrans" cxnId="{05C6F0C8-2A83-483E-A507-7700621C18CB}">
      <dgm:prSet/>
      <dgm:spPr/>
      <dgm:t>
        <a:bodyPr/>
        <a:lstStyle/>
        <a:p>
          <a:endParaRPr lang="es-AR"/>
        </a:p>
      </dgm:t>
    </dgm:pt>
    <dgm:pt modelId="{85B65ECC-7F1D-4282-8B18-4FC9341C2AAA}" type="pres">
      <dgm:prSet presAssocID="{5C82CAD0-F881-467C-88F7-74BB6ADD788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FF3D37C2-AC1C-4D9C-AA73-50D2D4F96261}" type="pres">
      <dgm:prSet presAssocID="{1F868BC5-9717-49DD-B9BA-EF502DB2236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A529309-2E16-4B09-98B6-FC389EE5E5F9}" type="pres">
      <dgm:prSet presAssocID="{35295357-9078-4319-9A6F-5BEA92F09D5F}" presName="sibTrans" presStyleLbl="sibTrans2D1" presStyleIdx="0" presStyleCnt="2"/>
      <dgm:spPr/>
      <dgm:t>
        <a:bodyPr/>
        <a:lstStyle/>
        <a:p>
          <a:endParaRPr lang="es-AR"/>
        </a:p>
      </dgm:t>
    </dgm:pt>
    <dgm:pt modelId="{22044376-33AD-45ED-9C19-54646F138928}" type="pres">
      <dgm:prSet presAssocID="{35295357-9078-4319-9A6F-5BEA92F09D5F}" presName="connectorText" presStyleLbl="sibTrans2D1" presStyleIdx="0" presStyleCnt="2"/>
      <dgm:spPr/>
      <dgm:t>
        <a:bodyPr/>
        <a:lstStyle/>
        <a:p>
          <a:endParaRPr lang="es-AR"/>
        </a:p>
      </dgm:t>
    </dgm:pt>
    <dgm:pt modelId="{9794A80B-C662-47F0-957C-1484E8835C4A}" type="pres">
      <dgm:prSet presAssocID="{6498D7B5-0EEF-4D6B-843D-78B6E3DBF3E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EF62DC27-C9B0-4D96-9B96-0025B0C00566}" type="pres">
      <dgm:prSet presAssocID="{12880358-03A9-4E84-86DD-557459E0979B}" presName="sibTrans" presStyleLbl="sibTrans2D1" presStyleIdx="1" presStyleCnt="2"/>
      <dgm:spPr/>
      <dgm:t>
        <a:bodyPr/>
        <a:lstStyle/>
        <a:p>
          <a:endParaRPr lang="es-AR"/>
        </a:p>
      </dgm:t>
    </dgm:pt>
    <dgm:pt modelId="{EE0F615D-A934-4B68-9D08-6802A5A362D6}" type="pres">
      <dgm:prSet presAssocID="{12880358-03A9-4E84-86DD-557459E0979B}" presName="connectorText" presStyleLbl="sibTrans2D1" presStyleIdx="1" presStyleCnt="2"/>
      <dgm:spPr/>
      <dgm:t>
        <a:bodyPr/>
        <a:lstStyle/>
        <a:p>
          <a:endParaRPr lang="es-AR"/>
        </a:p>
      </dgm:t>
    </dgm:pt>
    <dgm:pt modelId="{8A455B81-CD0B-4512-940B-E0DBCFC01AB9}" type="pres">
      <dgm:prSet presAssocID="{75AA3168-12DD-46F9-B530-9881D8B0EA9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8E95C67A-F5C0-4825-B884-3497361C0381}" type="presOf" srcId="{5F86519D-1F04-4912-B890-CE4BB41D4353}" destId="{FF3D37C2-AC1C-4D9C-AA73-50D2D4F96261}" srcOrd="0" destOrd="1" presId="urn:microsoft.com/office/officeart/2005/8/layout/process1"/>
    <dgm:cxn modelId="{EAD61069-EAE1-4D5A-A726-D3B1077B80BE}" type="presOf" srcId="{75AA3168-12DD-46F9-B530-9881D8B0EA91}" destId="{8A455B81-CD0B-4512-940B-E0DBCFC01AB9}" srcOrd="0" destOrd="0" presId="urn:microsoft.com/office/officeart/2005/8/layout/process1"/>
    <dgm:cxn modelId="{620BDDC5-BAF3-469B-9161-E2595671EDA3}" type="presOf" srcId="{14FBD3C1-DB80-40C9-9C79-2D20B2904628}" destId="{9794A80B-C662-47F0-957C-1484E8835C4A}" srcOrd="0" destOrd="1" presId="urn:microsoft.com/office/officeart/2005/8/layout/process1"/>
    <dgm:cxn modelId="{6BC455CF-289A-43FB-B240-5F0606B5387F}" type="presOf" srcId="{35295357-9078-4319-9A6F-5BEA92F09D5F}" destId="{22044376-33AD-45ED-9C19-54646F138928}" srcOrd="1" destOrd="0" presId="urn:microsoft.com/office/officeart/2005/8/layout/process1"/>
    <dgm:cxn modelId="{E425FBD1-13EC-4AA4-A75D-1DDE5F0BAB9F}" srcId="{1F868BC5-9717-49DD-B9BA-EF502DB22365}" destId="{5F86519D-1F04-4912-B890-CE4BB41D4353}" srcOrd="0" destOrd="0" parTransId="{FECE4887-DE8B-4976-B745-747F117BF456}" sibTransId="{9D409D60-E6EA-495A-BEC2-C41BFD696301}"/>
    <dgm:cxn modelId="{2486999A-D93F-4955-B11D-B0D9323A5A6A}" srcId="{5C82CAD0-F881-467C-88F7-74BB6ADD7888}" destId="{75AA3168-12DD-46F9-B530-9881D8B0EA91}" srcOrd="2" destOrd="0" parTransId="{2DA00E30-6C3C-4B5F-8AD3-93444BA8E27C}" sibTransId="{754C82DB-8E91-4405-96EF-5941F6FA3C75}"/>
    <dgm:cxn modelId="{01A58FA0-F899-441D-8EA8-BFD426E4994B}" srcId="{75AA3168-12DD-46F9-B530-9881D8B0EA91}" destId="{745CA834-93C4-4217-81A6-EF55AD8136A1}" srcOrd="0" destOrd="0" parTransId="{AD8039E2-E610-4E19-A1B6-12A8E6696101}" sibTransId="{20FC81D7-FE1F-4CFE-A0DD-3119CEBB7500}"/>
    <dgm:cxn modelId="{0AAD1658-8942-4B21-98F0-E5652F6A91DE}" type="presOf" srcId="{12880358-03A9-4E84-86DD-557459E0979B}" destId="{EE0F615D-A934-4B68-9D08-6802A5A362D6}" srcOrd="1" destOrd="0" presId="urn:microsoft.com/office/officeart/2005/8/layout/process1"/>
    <dgm:cxn modelId="{B0DCA8BB-5FBB-4CE2-949F-8EF242094BA5}" type="presOf" srcId="{1F868BC5-9717-49DD-B9BA-EF502DB22365}" destId="{FF3D37C2-AC1C-4D9C-AA73-50D2D4F96261}" srcOrd="0" destOrd="0" presId="urn:microsoft.com/office/officeart/2005/8/layout/process1"/>
    <dgm:cxn modelId="{E1BD9F00-314F-4699-8ADD-5B4673E7770E}" type="presOf" srcId="{5C82CAD0-F881-467C-88F7-74BB6ADD7888}" destId="{85B65ECC-7F1D-4282-8B18-4FC9341C2AAA}" srcOrd="0" destOrd="0" presId="urn:microsoft.com/office/officeart/2005/8/layout/process1"/>
    <dgm:cxn modelId="{CD36A7E0-CFB0-40BE-ABB6-B43D74D95DAC}" srcId="{5C82CAD0-F881-467C-88F7-74BB6ADD7888}" destId="{6498D7B5-0EEF-4D6B-843D-78B6E3DBF3EA}" srcOrd="1" destOrd="0" parTransId="{6D014B3F-29A4-4959-8AF0-69A36C8CA07D}" sibTransId="{12880358-03A9-4E84-86DD-557459E0979B}"/>
    <dgm:cxn modelId="{BC6C515F-139F-4F72-A526-45C1F09FCB40}" type="presOf" srcId="{745CA834-93C4-4217-81A6-EF55AD8136A1}" destId="{8A455B81-CD0B-4512-940B-E0DBCFC01AB9}" srcOrd="0" destOrd="1" presId="urn:microsoft.com/office/officeart/2005/8/layout/process1"/>
    <dgm:cxn modelId="{5F2C5C3D-0D96-4E5D-8F84-CD2EE941FDE0}" srcId="{5C82CAD0-F881-467C-88F7-74BB6ADD7888}" destId="{1F868BC5-9717-49DD-B9BA-EF502DB22365}" srcOrd="0" destOrd="0" parTransId="{7194FB9A-1639-4E83-B88E-A504B05F2D2D}" sibTransId="{35295357-9078-4319-9A6F-5BEA92F09D5F}"/>
    <dgm:cxn modelId="{BDE07BF2-F2FB-4EFD-9C70-FBE091192A40}" type="presOf" srcId="{35295357-9078-4319-9A6F-5BEA92F09D5F}" destId="{4A529309-2E16-4B09-98B6-FC389EE5E5F9}" srcOrd="0" destOrd="0" presId="urn:microsoft.com/office/officeart/2005/8/layout/process1"/>
    <dgm:cxn modelId="{B0B6AB6D-62A6-40D2-B3BF-89C8176401AD}" type="presOf" srcId="{12880358-03A9-4E84-86DD-557459E0979B}" destId="{EF62DC27-C9B0-4D96-9B96-0025B0C00566}" srcOrd="0" destOrd="0" presId="urn:microsoft.com/office/officeart/2005/8/layout/process1"/>
    <dgm:cxn modelId="{A65F5324-A9B2-4829-96D4-062937B07990}" type="presOf" srcId="{6498D7B5-0EEF-4D6B-843D-78B6E3DBF3EA}" destId="{9794A80B-C662-47F0-957C-1484E8835C4A}" srcOrd="0" destOrd="0" presId="urn:microsoft.com/office/officeart/2005/8/layout/process1"/>
    <dgm:cxn modelId="{05C6F0C8-2A83-483E-A507-7700621C18CB}" srcId="{6498D7B5-0EEF-4D6B-843D-78B6E3DBF3EA}" destId="{14FBD3C1-DB80-40C9-9C79-2D20B2904628}" srcOrd="0" destOrd="0" parTransId="{3A033E4E-9BC9-4610-85F9-4DD69D03FC54}" sibTransId="{6CD96937-99E9-4A9D-A63A-64071E1C573D}"/>
    <dgm:cxn modelId="{0CF2EC88-79FF-456D-A56B-CD9A85DCB921}" type="presParOf" srcId="{85B65ECC-7F1D-4282-8B18-4FC9341C2AAA}" destId="{FF3D37C2-AC1C-4D9C-AA73-50D2D4F96261}" srcOrd="0" destOrd="0" presId="urn:microsoft.com/office/officeart/2005/8/layout/process1"/>
    <dgm:cxn modelId="{3A9AC55B-803F-4CB9-BBC0-FF7AA8CCFD87}" type="presParOf" srcId="{85B65ECC-7F1D-4282-8B18-4FC9341C2AAA}" destId="{4A529309-2E16-4B09-98B6-FC389EE5E5F9}" srcOrd="1" destOrd="0" presId="urn:microsoft.com/office/officeart/2005/8/layout/process1"/>
    <dgm:cxn modelId="{EC26BEAC-B8B4-42A1-BD3C-206581242B86}" type="presParOf" srcId="{4A529309-2E16-4B09-98B6-FC389EE5E5F9}" destId="{22044376-33AD-45ED-9C19-54646F138928}" srcOrd="0" destOrd="0" presId="urn:microsoft.com/office/officeart/2005/8/layout/process1"/>
    <dgm:cxn modelId="{A202A99A-89D3-4B5F-88BB-2710A539AB71}" type="presParOf" srcId="{85B65ECC-7F1D-4282-8B18-4FC9341C2AAA}" destId="{9794A80B-C662-47F0-957C-1484E8835C4A}" srcOrd="2" destOrd="0" presId="urn:microsoft.com/office/officeart/2005/8/layout/process1"/>
    <dgm:cxn modelId="{8DEBB0F6-C6D1-4EE5-9532-5C7652C341B0}" type="presParOf" srcId="{85B65ECC-7F1D-4282-8B18-4FC9341C2AAA}" destId="{EF62DC27-C9B0-4D96-9B96-0025B0C00566}" srcOrd="3" destOrd="0" presId="urn:microsoft.com/office/officeart/2005/8/layout/process1"/>
    <dgm:cxn modelId="{08C28495-6EC7-4428-B1F8-9B2E30AA04E0}" type="presParOf" srcId="{EF62DC27-C9B0-4D96-9B96-0025B0C00566}" destId="{EE0F615D-A934-4B68-9D08-6802A5A362D6}" srcOrd="0" destOrd="0" presId="urn:microsoft.com/office/officeart/2005/8/layout/process1"/>
    <dgm:cxn modelId="{93BB7892-E5DF-482A-A655-1A78ADF77F17}" type="presParOf" srcId="{85B65ECC-7F1D-4282-8B18-4FC9341C2AAA}" destId="{8A455B81-CD0B-4512-940B-E0DBCFC01AB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16384-01E2-409A-B061-72758B6BB4FF}">
      <dsp:nvSpPr>
        <dsp:cNvPr id="0" name=""/>
        <dsp:cNvSpPr/>
      </dsp:nvSpPr>
      <dsp:spPr>
        <a:xfrm>
          <a:off x="4093" y="5142"/>
          <a:ext cx="1861062" cy="604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400" kern="1200" dirty="0" smtClean="0"/>
            <a:t>ENTRADA</a:t>
          </a:r>
          <a:endParaRPr lang="es-AR" sz="1400" kern="1200" dirty="0"/>
        </a:p>
      </dsp:txBody>
      <dsp:txXfrm>
        <a:off x="4093" y="5142"/>
        <a:ext cx="1861062" cy="403200"/>
      </dsp:txXfrm>
    </dsp:sp>
    <dsp:sp modelId="{76F8CB68-7058-40FF-9D32-86A3634B8547}">
      <dsp:nvSpPr>
        <dsp:cNvPr id="0" name=""/>
        <dsp:cNvSpPr/>
      </dsp:nvSpPr>
      <dsp:spPr>
        <a:xfrm>
          <a:off x="385274" y="408342"/>
          <a:ext cx="1861062" cy="28554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400" kern="1200" smtClean="0"/>
            <a:t>conjunto de datos que son necesarios para que el algoritmo lleve a cabo su tarea.</a:t>
          </a:r>
          <a:br>
            <a:rPr lang="es-AR" sz="1400" kern="1200" smtClean="0"/>
          </a:br>
          <a:r>
            <a:rPr lang="es-AR" sz="1400" kern="1200" smtClean="0"/>
            <a:t/>
          </a:r>
          <a:br>
            <a:rPr lang="es-AR" sz="1400" kern="1200" smtClean="0"/>
          </a:br>
          <a:r>
            <a:rPr lang="es-AR" sz="1400" kern="1200" smtClean="0"/>
            <a:t>Ingresar los datos (dispositivos de entrada / dispositivos de almacenamiento)</a:t>
          </a:r>
          <a:endParaRPr lang="es-AR" sz="1400" kern="1200" dirty="0"/>
        </a:p>
      </dsp:txBody>
      <dsp:txXfrm>
        <a:off x="439783" y="462851"/>
        <a:ext cx="1752044" cy="2746456"/>
      </dsp:txXfrm>
    </dsp:sp>
    <dsp:sp modelId="{771764BF-B682-436C-9B2C-34D419AF58A5}">
      <dsp:nvSpPr>
        <dsp:cNvPr id="0" name=""/>
        <dsp:cNvSpPr/>
      </dsp:nvSpPr>
      <dsp:spPr>
        <a:xfrm>
          <a:off x="2147286" y="-24932"/>
          <a:ext cx="598116" cy="463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1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47286" y="67738"/>
        <a:ext cx="459111" cy="278010"/>
      </dsp:txXfrm>
    </dsp:sp>
    <dsp:sp modelId="{2A2F5DF9-F09F-4EE2-BB23-72FF5435938A}">
      <dsp:nvSpPr>
        <dsp:cNvPr id="0" name=""/>
        <dsp:cNvSpPr/>
      </dsp:nvSpPr>
      <dsp:spPr>
        <a:xfrm>
          <a:off x="2993677" y="5142"/>
          <a:ext cx="1861062" cy="604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400" kern="1200" dirty="0" smtClean="0"/>
            <a:t>PROCESO</a:t>
          </a:r>
          <a:endParaRPr lang="es-AR" sz="1400" kern="1200" dirty="0"/>
        </a:p>
      </dsp:txBody>
      <dsp:txXfrm>
        <a:off x="2993677" y="5142"/>
        <a:ext cx="1861062" cy="403200"/>
      </dsp:txXfrm>
    </dsp:sp>
    <dsp:sp modelId="{1FBCE645-B7FB-45C2-AA40-B131C7D9F4D4}">
      <dsp:nvSpPr>
        <dsp:cNvPr id="0" name=""/>
        <dsp:cNvSpPr/>
      </dsp:nvSpPr>
      <dsp:spPr>
        <a:xfrm>
          <a:off x="3374859" y="408342"/>
          <a:ext cx="1861062" cy="28554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400" kern="1200" smtClean="0"/>
            <a:t>contiene la descripción de los pasos a seguir para resolver el problema</a:t>
          </a:r>
          <a:br>
            <a:rPr lang="es-AR" sz="1400" kern="1200" smtClean="0"/>
          </a:br>
          <a:r>
            <a:rPr lang="es-AR" sz="1400" kern="1200" smtClean="0"/>
            <a:t/>
          </a:r>
          <a:br>
            <a:rPr lang="es-AR" sz="1400" kern="1200" smtClean="0"/>
          </a:br>
          <a:r>
            <a:rPr lang="es-AR" sz="1400" kern="1200" smtClean="0"/>
            <a:t>Procesar los datos (microprocesador / memoria)</a:t>
          </a:r>
          <a:endParaRPr lang="es-AR" sz="1400" kern="1200" dirty="0"/>
        </a:p>
      </dsp:txBody>
      <dsp:txXfrm>
        <a:off x="3429368" y="462851"/>
        <a:ext cx="1752044" cy="2746456"/>
      </dsp:txXfrm>
    </dsp:sp>
    <dsp:sp modelId="{B18818A9-E5FF-4517-AE2B-5999CC1B9F1B}">
      <dsp:nvSpPr>
        <dsp:cNvPr id="0" name=""/>
        <dsp:cNvSpPr/>
      </dsp:nvSpPr>
      <dsp:spPr>
        <a:xfrm>
          <a:off x="5136871" y="-24932"/>
          <a:ext cx="598116" cy="463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100" kern="1200"/>
        </a:p>
      </dsp:txBody>
      <dsp:txXfrm>
        <a:off x="5136871" y="67738"/>
        <a:ext cx="459111" cy="278010"/>
      </dsp:txXfrm>
    </dsp:sp>
    <dsp:sp modelId="{5D24BB61-07D1-43A1-8881-02214FE40D0E}">
      <dsp:nvSpPr>
        <dsp:cNvPr id="0" name=""/>
        <dsp:cNvSpPr/>
      </dsp:nvSpPr>
      <dsp:spPr>
        <a:xfrm>
          <a:off x="5983262" y="5142"/>
          <a:ext cx="1861062" cy="604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400" kern="1200" dirty="0" smtClean="0"/>
            <a:t>SALIDA</a:t>
          </a:r>
          <a:endParaRPr lang="es-AR" sz="1400" kern="1200" dirty="0"/>
        </a:p>
      </dsp:txBody>
      <dsp:txXfrm>
        <a:off x="5983262" y="5142"/>
        <a:ext cx="1861062" cy="403200"/>
      </dsp:txXfrm>
    </dsp:sp>
    <dsp:sp modelId="{2A1128A5-8B72-4ACB-AD92-3228636F5BBB}">
      <dsp:nvSpPr>
        <dsp:cNvPr id="0" name=""/>
        <dsp:cNvSpPr/>
      </dsp:nvSpPr>
      <dsp:spPr>
        <a:xfrm>
          <a:off x="6364443" y="408342"/>
          <a:ext cx="1861062" cy="28554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400" kern="1200" smtClean="0"/>
            <a:t>conjunto de resultados que se obtienen al ejecutar el proceso en función de los datos de entrada</a:t>
          </a:r>
          <a:br>
            <a:rPr lang="es-AR" sz="1400" kern="1200" smtClean="0"/>
          </a:br>
          <a:r>
            <a:rPr lang="es-AR" sz="1400" kern="1200" smtClean="0"/>
            <a:t/>
          </a:r>
          <a:br>
            <a:rPr lang="es-AR" sz="1400" kern="1200" smtClean="0"/>
          </a:br>
          <a:r>
            <a:rPr lang="es-AR" sz="1400" kern="1200" smtClean="0"/>
            <a:t>Mostrar los resultados (dispositivos de salida / dispositivos de almacenamiento)</a:t>
          </a:r>
          <a:endParaRPr lang="es-AR" sz="1400" kern="1200" dirty="0"/>
        </a:p>
      </dsp:txBody>
      <dsp:txXfrm>
        <a:off x="6418952" y="462851"/>
        <a:ext cx="1752044" cy="2746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D37C2-AC1C-4D9C-AA73-50D2D4F96261}">
      <dsp:nvSpPr>
        <dsp:cNvPr id="0" name=""/>
        <dsp:cNvSpPr/>
      </dsp:nvSpPr>
      <dsp:spPr>
        <a:xfrm>
          <a:off x="7233" y="985916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kern="1200" dirty="0" smtClean="0"/>
            <a:t>ENTRADA</a:t>
          </a:r>
          <a:endParaRPr lang="es-AR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Valor del radio</a:t>
          </a:r>
          <a:endParaRPr lang="es-AR" sz="1800" kern="1200" dirty="0"/>
        </a:p>
      </dsp:txBody>
      <dsp:txXfrm>
        <a:off x="45225" y="1023908"/>
        <a:ext cx="2085893" cy="1221142"/>
      </dsp:txXfrm>
    </dsp:sp>
    <dsp:sp modelId="{4A529309-2E16-4B09-98B6-FC389EE5E5F9}">
      <dsp:nvSpPr>
        <dsp:cNvPr id="0" name=""/>
        <dsp:cNvSpPr/>
      </dsp:nvSpPr>
      <dsp:spPr>
        <a:xfrm>
          <a:off x="2385298" y="1366407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2385298" y="1473636"/>
        <a:ext cx="320822" cy="321687"/>
      </dsp:txXfrm>
    </dsp:sp>
    <dsp:sp modelId="{9794A80B-C662-47F0-957C-1484E8835C4A}">
      <dsp:nvSpPr>
        <dsp:cNvPr id="0" name=""/>
        <dsp:cNvSpPr/>
      </dsp:nvSpPr>
      <dsp:spPr>
        <a:xfrm>
          <a:off x="3033861" y="985916"/>
          <a:ext cx="2161877" cy="129712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kern="1200">
              <a:noFill/>
            </a:rPr>
            <a:t> 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>
              <a:noFill/>
            </a:rPr>
            <a:t> 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>
              <a:noFill/>
            </a:rPr>
            <a:t> </a:t>
          </a:r>
        </a:p>
      </dsp:txBody>
      <dsp:txXfrm>
        <a:off x="3071853" y="1023908"/>
        <a:ext cx="2085893" cy="1221142"/>
      </dsp:txXfrm>
    </dsp:sp>
    <dsp:sp modelId="{EF62DC27-C9B0-4D96-9B96-0025B0C00566}">
      <dsp:nvSpPr>
        <dsp:cNvPr id="0" name=""/>
        <dsp:cNvSpPr/>
      </dsp:nvSpPr>
      <dsp:spPr>
        <a:xfrm>
          <a:off x="5411926" y="1366407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800" kern="1200"/>
        </a:p>
      </dsp:txBody>
      <dsp:txXfrm>
        <a:off x="5411926" y="1473636"/>
        <a:ext cx="320822" cy="321687"/>
      </dsp:txXfrm>
    </dsp:sp>
    <dsp:sp modelId="{8A455B81-CD0B-4512-940B-E0DBCFC01AB9}">
      <dsp:nvSpPr>
        <dsp:cNvPr id="0" name=""/>
        <dsp:cNvSpPr/>
      </dsp:nvSpPr>
      <dsp:spPr>
        <a:xfrm>
          <a:off x="6060489" y="985916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300" kern="1200" dirty="0" smtClean="0"/>
            <a:t>SALIDA</a:t>
          </a:r>
          <a:endParaRPr lang="es-AR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Área</a:t>
          </a:r>
          <a:endParaRPr 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800" kern="1200" dirty="0" smtClean="0"/>
            <a:t>Perímetro</a:t>
          </a:r>
          <a:endParaRPr lang="es-AR" sz="1800" kern="1200" dirty="0"/>
        </a:p>
      </dsp:txBody>
      <dsp:txXfrm>
        <a:off x="6098481" y="1023908"/>
        <a:ext cx="2085893" cy="1221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D37C2-AC1C-4D9C-AA73-50D2D4F96261}">
      <dsp:nvSpPr>
        <dsp:cNvPr id="0" name=""/>
        <dsp:cNvSpPr/>
      </dsp:nvSpPr>
      <dsp:spPr>
        <a:xfrm>
          <a:off x="7233" y="445856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kern="1200" dirty="0" smtClean="0"/>
            <a:t>ENTRADA</a:t>
          </a:r>
          <a:endParaRPr lang="es-AR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200" kern="1200" dirty="0" smtClean="0"/>
            <a:t>n1, n2, n3, y n4</a:t>
          </a:r>
          <a:endParaRPr lang="es-AR" sz="1200" kern="1200" dirty="0"/>
        </a:p>
      </dsp:txBody>
      <dsp:txXfrm>
        <a:off x="45225" y="483848"/>
        <a:ext cx="2085893" cy="1221142"/>
      </dsp:txXfrm>
    </dsp:sp>
    <dsp:sp modelId="{4A529309-2E16-4B09-98B6-FC389EE5E5F9}">
      <dsp:nvSpPr>
        <dsp:cNvPr id="0" name=""/>
        <dsp:cNvSpPr/>
      </dsp:nvSpPr>
      <dsp:spPr>
        <a:xfrm>
          <a:off x="2385298" y="826347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300" kern="1200"/>
        </a:p>
      </dsp:txBody>
      <dsp:txXfrm>
        <a:off x="2385298" y="933576"/>
        <a:ext cx="320822" cy="321687"/>
      </dsp:txXfrm>
    </dsp:sp>
    <dsp:sp modelId="{9794A80B-C662-47F0-957C-1484E8835C4A}">
      <dsp:nvSpPr>
        <dsp:cNvPr id="0" name=""/>
        <dsp:cNvSpPr/>
      </dsp:nvSpPr>
      <dsp:spPr>
        <a:xfrm>
          <a:off x="3033861" y="445856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kern="1200" dirty="0" smtClean="0"/>
            <a:t>PROCESO</a:t>
          </a:r>
          <a:endParaRPr lang="es-AR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200" kern="1200" smtClean="0">
              <a:noFill/>
            </a:rPr>
            <a:t> </a:t>
          </a:r>
          <a:r>
            <a:rPr lang="es-AR" sz="1200" kern="1200" smtClean="0">
              <a:solidFill>
                <a:schemeClr val="tx1"/>
              </a:solidFill>
            </a:rPr>
            <a:t>Promedio=(n1+n2+n3+n4)/4</a:t>
          </a:r>
          <a:endParaRPr lang="es-AR" sz="1200" kern="1200" dirty="0">
            <a:noFill/>
          </a:endParaRPr>
        </a:p>
      </dsp:txBody>
      <dsp:txXfrm>
        <a:off x="3071853" y="483848"/>
        <a:ext cx="2085893" cy="1221142"/>
      </dsp:txXfrm>
    </dsp:sp>
    <dsp:sp modelId="{EF62DC27-C9B0-4D96-9B96-0025B0C00566}">
      <dsp:nvSpPr>
        <dsp:cNvPr id="0" name=""/>
        <dsp:cNvSpPr/>
      </dsp:nvSpPr>
      <dsp:spPr>
        <a:xfrm>
          <a:off x="5411926" y="826347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1300" kern="1200"/>
        </a:p>
      </dsp:txBody>
      <dsp:txXfrm>
        <a:off x="5411926" y="933576"/>
        <a:ext cx="320822" cy="321687"/>
      </dsp:txXfrm>
    </dsp:sp>
    <dsp:sp modelId="{8A455B81-CD0B-4512-940B-E0DBCFC01AB9}">
      <dsp:nvSpPr>
        <dsp:cNvPr id="0" name=""/>
        <dsp:cNvSpPr/>
      </dsp:nvSpPr>
      <dsp:spPr>
        <a:xfrm>
          <a:off x="6060489" y="445856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kern="1200" dirty="0" smtClean="0"/>
            <a:t>SALIDA</a:t>
          </a:r>
          <a:endParaRPr lang="es-AR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200" kern="1200" dirty="0" smtClean="0"/>
            <a:t> Promedio </a:t>
          </a:r>
          <a:endParaRPr lang="es-AR" sz="1200" kern="1200" dirty="0"/>
        </a:p>
      </dsp:txBody>
      <dsp:txXfrm>
        <a:off x="6098481" y="483848"/>
        <a:ext cx="2085893" cy="122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09-16T12:51:57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16863 10636,'0'0,"0"0,17 0,19 0,-19 0,19 18,-19-18,1 18,52-1,-52 1,0-18,17 0,-17 17,-1-17,1 0,17 0,-35 18,18-18,-1 0,1 0,17 0,-17 0,17 0,18 18,0-18,0 17,-18-17,1 0,-1 0,0 0,18 0,-35 0,-1 0,19 0,-19 0,1 0,17 0,18 18,-35-18,17 18,18-18,-18 0,1 17,-1-17,35 18,-17-18,-35 0,17 0,0 0,1 0,17 0,-18 0,35 0,-17 18,0-18,0 0,-17 0,-1 0,0 0,36 0,-18 0,-18 0,18 0,17 0,-17 0,0 0,0 0,-18 0,1 0,-1 0,-17 0,-1 0,18-18,-17 18,35 0,-35 0,17 0,0 0,0 0,1 0,-1 0,18 0,-18 0,-17-18,-1 18,1 0,0 0,17 0,-17-17,-1 17,19 0,-19 0,19-18,-1 0,-18 18,1 0,35-17,-35-1,-1 18,1 0,-18-18,35 1,-17 17,17-18,-17 1,-18 17,35 0,-35-18,35 18,-35-18,18 18,-18 0,18 0,-18-17,17 17,1-18,-1 0,19 1,-19-1,1 0,17 1,-35-1,36 1,-19-1,-17 18,18-18,-18 1,18 17,-18-18,17 18,1-35,-1 17,1 0,-18 18,0 0,0-17,18 17,-18 0,0-18,17 18,-17-18,18 1,-18 17,18-18,-18 1,17-1,-17 18,18 0,-18-18,0 1,0 17,0-18,0 18,0-18,0 1,0 17,0-18,-18 0,1 1,17 17,-36-18,36 1,-17-1,17 0,-18 18,0-17,18-1,-17 18,17-18,-18 18,18-17,-17-1,-1 18,18 0,0-18,-18 18,18 0,-17-17,-1 17,18-18,0 1,-18 17,18 0,-35-18,35 18,-18 0,1-18,-1 1,0 17,18 0,-35 0,35-18,-17 18,-19-18,19 18,-19 0,-52 0,53-17,0 17,-18 0,17-18,-16 18,34 0,-35-18,18 18,17 0,-17 0,17 0,0 0,-34 0,-1 0,17 0,-17 0,1 0,-1 0,0 0,17 0,-16 0,-1 0,0 0,17 0,1 0,0 0,0 0,17-17,-35 17,35 0,-35 0,36 0,-18 0,17 0,-35 0,-18 0,54 0,-1 0,-17 0,17 0,1 0,-19 0,19 0,-1 0,-17 0,17 0,18 0,-35 0,0 0,17 0,-17 0,-1 0,1 0,17 0,1 0,-18 0,17 0,0 0,-17 0,0 0,17 0,0 0,-34 0,34 0,-17 17,-18-17,17 0,19 0,-19 0,19 0,-36 18,35-18,1 0,-19 0,36 0,-17 18,-1-18,0 0,18 0,-17 0,-18 0,35 0,-18 0,0 0,1 0,-19 0,19 0,-1 0,-17 0,17 0,1 0,-1 0,-35 0,35 0,-17 0,17 0,-17 0,35 0,-35 0,17 0,1 0,17 0,-18 0,0 0,18 17,0-17,-35 0,35 0,-18 0,1 0,-1 0,18 0,-35 0,35 0,-18 0,18 0,-17 0,17 18,0-18,-18 0,18 18,-18-18,1 0,17 17,-18-17,0 0,-17 18,35-18,-18 18,18-18,-17 0,-1 17,18-17,-17 0,-1 18,0-1,1-17,-1 18,0 0,1-18,17 0,-18 17,18-17,0 0,-18 0,18 0,0 18,-17-18,-1 0,18 18,0-18,-18 17,18-17,-17 18,17-18,-18 18,18-1,0-17,-17 18,17-18,0 17,0-17,0 18,-18-18,18 18,0-18,0 17,0-17,0 36,0-19,0 1,0-18,0 18,0-1,0 1,0-18,0 17,0-17,0 36,0-36,0 17,18-17,-18 18,17 0,-17-1,0-17,0 18,18-18,-18 18,0-1,17-17,-17 18,0-18,18 18,0-1,-18-17,17 18,-17-18,36 17,-36-17,35 18,-17 0,-18-18,35 17,0 1,-17-18,-1 18,-17-18,18 17,0-17,-18 0,17 18,-17-18,18 0,0 0,-18 18,0-18,17 17,1-17,0 0,-18 0,17 0</inkml:trace>
  <inkml:trace contextRef="#ctx0" brushRef="#br0" timeOffset="35794.0473">16475 16951,'0'0,"17"0,1 0,0 0,17 0,35-18,-17 18,0 0,0 0,18 0,-18 0,70-17,-35 17,-35 0,35 0,-35 0,18 0,-18 0,0 0,0 0,-18 0,18 0,-18 0,-35 0,35 0,-35 0,18 0,0 0,-1 0,19 0,-19 0,1 0,0 0,34 0,-34 0,0 0,-18 0,17 0,-17 0,18 0,0 0,-1 0,-17 0,18 0,-18-18,18 18,-1 0,19 0,-36 0,17 0,-17 0,18 0,-18 0,0-18</inkml:trace>
  <inkml:trace contextRef="#ctx0" brushRef="#br0" timeOffset="40938.3416">10901 17709,'17'0,"-17"-17,18 17,-18 0,18 0,-18 0,17 0,19 0,-19 0,36 0,-17-18,-1 18,35 0,1 0,105-17,-88-1,-35 18,0 0,0 0,-17 0,-1 0,0 0,18 0,0 0,-18 0,18 0,0 0,-18 0,18 0,18 0,-36 0,18 0,-18 0,18 0,-18 0,18 0,36 0,-1 0,-18 0,18 0,18 0,-17 0,16 0,19-18,70 1,-71-1,1 18,-18-18,-18 1,35-1,-17 18,71-18,-107 18,-17 0,0 0,-35 0,34 0,-34 0,-18 0,35 0,-35 0,18 0,-18 0,35 0,-35 0,18 0,0 0,-1 0,-17 0,0 0</inkml:trace>
  <inkml:trace contextRef="#ctx0" brushRef="#br0" timeOffset="48845.7936">21008 17886,'18'0,"17"0,0 0,0-18,1 18,-19 0,36-17,-17 17,-1 0,-18 0,19 0,17 0,-18 0,0 0,53 0,-35 0,0 0,0 0,0 0,-18 0,1 0,17 0,17 0,-35 0,1 0,34 0,-35 0,1 0,17 0,17 0,-35 0,1 0,17 0,-18 0,0 0,1 0,-1-18,18 18,-36 0,19 0,-1 0,0 0,18 0,-18 0,1 0,-19 0,19 0,-36 0,17 0,1 0,-1 0,19 0,-36 0,17 0,-17 0,18 0,-18-18,18 18,-18 0,17 0,19 0,-19 0,1-17,35-1,-36 18,19-18,-1 18,-17 0,-1 0,-17 0,18-17,0 17,-1 0,-17 0,18 0,-18 0,17 0,-17 0,18 0,0 0,-18 0,17 0,1 0,0 0,35 0,-1 0,-52-18,18 18</inkml:trace>
  <inkml:trace contextRef="#ctx0" brushRef="#br0" timeOffset="59364.3955">11642 10530,'0'18,"17"0,-17-1,18-17,0 18,-18-18,0 0,17 18,1-1,0-17,-18 18,17-18,1 18,-1-1,19-17,-1 18,-17-1,17-17,0 0,-17 0,17 18,-17-18,-1 0,19 0,-36 0,17 0,1 0,0 0,-1 0,18 0,1 0,-19 0,19 0,-36 0,35 0,-35 0,18 0,17 0,-17 0,-1 0,1 0,17 0,-17 0,17 0,18 0,-18 0,18 0,-18 0,1 0,17 0,-36 0,18-18,1 1,-19 17,1 0,-18-18,18 18,-18-17,35 17,-35 0,18-18,-18 18,17 0,1-18,-18 1,18 17,-18-18,17 18,1 0,-1-18,1 1,0 17,17-36,0 36,-17-17,17-1,0 1,-17-1,17 0,-17 1,17-1,-35 18,18-18,-18 1,18 17,-1 0,-17-18,0 18,0 0,18 0,-18-18,0 18,0-17,17-1,-17 18,0-18,0 18,0-17,0-1,0 18,18-35,-18 35,0-18,0 1,0 17,0-18,0 0,0 18,0-17,0 17,0 0,0-18,0 18,0-18,-18 18,18 0,-17 0,17-17,-18 17,1 0,17 0,-18 0,18 0,-18 0,1 0,17-18,-18 18,18 0,-18 0,18 0,-17 0,-1-17,-17 17,35-18,-18 18,1 0,-1 0,0 0,1 0,-19 0,19-18,-1 18,0 0,1-17,-1 17,-17 0,17 0,-17 0,0 0,17 0,0 0,-17 0,17-18,1 18,-18 0,35-18,-18 18,0 0,1 0,-1 0,-17 0,17 0,0 0,1-17,-1 17,-17 0,17-18,1 18,-1 0,-17 0,17 0,0 0,1-18,-18 18,17 0,0-17,-17 17,17 0,-17 0,0-18,17 18,0-17,1 17,-1 0,1-18,-1 18,0 0,18 0,-17 0,17 0,-18 0,0-18,18 18,-17 0,17 0,-18 0,18 0,0 0,-35 0,35 0,-18 0,18 0,-17 0,-1 0,18 0,-18 0,18 0,-17 0,-1 0,18 0,-18 0,18 0,0 0,-17 0,17 0,0 0,0 0,-18 18,0-18,1 18,-1-1,18-17,-17 18,-1 17,0-35,18 18,-35-18,35 17,-18-17,18 18,0 0,-17-18,17 0,0 17,0-17,-18 18,18 0,-18-18,18 17,0-17,-17 35,17-35,0 18,0 0,0-1,-18 1,0-18,18 35,0-35,0 36,0-36,0 17,-17-17,17 18,0-18,0 35,0-17,-18-1,18-17,0 18,0-18,0 18,0-1,0-17,0 18,0-18,0 18,0-18,0 17,0 1,18-18,-18 18,17-18,1 0,-18 17,0 1,18-18,-18 0,17 17,-17-17,0 0</inkml:trace>
  <inkml:trace contextRef="#ctx0" brushRef="#br0" timeOffset="63499.632">20514 6756,'0'0,"0"0,0 17,0-17,0 18,0 0,0-18,0 17,18-17,-18 18,0-18,0 18,0-1,0 1,17-18,-17 35,0-35,0 18,0-18,0 35,0-17,0-1,0 1,0 0,0-1,0-17,0 18,0-1,0 1,0-18,0 18,0-18,0 17,0 1,0-18,0 18,0-1,0 1,0 0,18 17,-18-17,18-1,-18-17,17 18,-17-1,0 1,18-18,-18 18,0-1,18-17,-1 0,-17 18,0-18,0 0,0 0,0 0,-17 35,17-35,0 36,-18-36,0 35,18-18,-17 1,17 0,-18-1,18 1,0-18,0 35,0-35,0 18,0-18,0 18,0-1,0 1,0-1,0 1,0 17,0-17,0 0,0 17,0-17,0 17,0 0,0-35,18 18,-18-18,0 17,0-17,0 18,0 0,0-18,0 17,0-17,0 36,17-36,-17 17,0 19,0-19,0 1,18-1,-18 1,0 0,0-18,18 35,-18-35,0 18,0-1,0 1,0-18,0 18,0-18,0 17,0 1,0-18,0 17,0-17,0 18,0 0,0-1,0-17,0 18,0-18,0 18,0-1,0-17,0 18,0-18,0 18,0-18,0 17,0 1,0-18,0 18,0-18,0 17,0 1,0-18,-18 0,18 17,0-17,-18 18,18-18,0 0,0 18,-17-18,17 17,0-17,-18 0,0 0,1 18,17-18,-18 0,0 0,18 18,-17-1,17-17,-18 0,18 0,0 0,-18 0,18 18,-17-18,17 0,-18 0,18 0,-17 0,-1 0</inkml:trace>
  <inkml:trace contextRef="#ctx0" brushRef="#br0" timeOffset="98301.6225">19844 13653,'0'0,"17"0,1 0,0 0,-1 0,1 0,35 0,-18 0,-17 0,17 0,18 0,-35 0,17 0,0 0,0 17,1-17,-19 0,1 0,0 0,-1 0,19 0,-19 0,1 0,-1 0,19 0,-19 0,1 0,17 0,-35 0,18 0,-18 0,18 18,-1-18,1 0,-18 0,35 0,0 0,1 0,-19 0,19 0,-19 0,1 0,17 0,-35 17,18-17,-18 0,17 0,1 0,0 0,-18 0,35 0,0 0,-35 0,18 0,17 0,-35 0,18 0,-1 0,19 0,-36 0,17 0,1 0,0 0,-1 0,1 0,17 18,-17-18,17 0,-17 0,-1 0,19 0,-1 0,0 0,-17 0,0 0,-1 0,1 0,-18 0,17 0,-17 0,18 0,0 0,-18 0,17 0,19 0,-36 0,17 0,1 0,0 0,-18 0,17 0,1 0,-18 0,17 0,-17 0</inkml:trace>
  <inkml:trace contextRef="#ctx0" brushRef="#br0" timeOffset="103089.8964">9843 14411,'70'0,"1"0,-1-18,18 18,1 0,-19 0,18 0,36 0,-71 0,0 0,-18 0,0 0,0 0,1 0,-1 0,-17 0,-1 0,1 0,0 0,-1 0,1 0,-1 0,19 0,-1 0,-17 0,17 0,0 0,18 18,-35-18,17 0,-17 0,17 0,-17 0,-1 0,19 0,-19 0,36 0,18 0,-18 0,17 0,18 0,-35 0,0 0,-18 0,36 0,-53 0,17 0,-17 0,-18 0,17 0,1 0,-18 0,17 0,19 0,-19 0,1 0,17 0,-17 0,17 0,18 0,-18 0,18 0,-17 0,-19 0,1 0,0 0,-1 0,-17 0,18 0,-18 0,35 0,-17 0,-1 0,1 0,35 0,-35 0,-1 0,-17 0,18 0,17 0,-17 0,-1 0,19 0,-36 0,17 0,19 0,-1 0,-18 0,1 0,0 0,-1 0,1 0,0 0,-18 0,17 0,19 0,-19 0,1 0,17 0,-17 0,-1 0,1 0,0 0,-1 0,-17 0</inkml:trace>
  <inkml:trace contextRef="#ctx0" brushRef="#br0" timeOffset="111249.3631">21237 14499,'0'0,"53"0,-18 0,1 0,17 0,17 0,-17 0,-18 0,36 0,-53 0,17 0,-18 0,-17 0,36 0,-36 0,17 0,1 0,0 0,17 0,-17 0,-1 0,19 0,-19 0,1 0,17 0,18 0,-35 0,17 0,-17 0,34 0,-52 0</inkml:trace>
  <inkml:trace contextRef="#ctx0" brushRef="#br0" timeOffset="114163.5298">9031 15434,'0'0,"18"0,35 0,0 0,0 0,-18 0,18 0,-36 0,19 0,-1 0,0 0,-17 0,-1 0,1 0,17 0,-17 0,35 0,-18 0,0 0,-17 0,0 0,35 0,-36-18,54 18,-36-17,0 17,1 0,-1 0,0 0,1 0,-19 0,36-18,-35 18,17 0,-17 0,-1 0,19 0,-19 0,18 0,-17 0,0 0,-1 0,-17 0,18 0,-18 0,35 0,-35 0,18-18</inkml:trace>
  <inkml:trace contextRef="#ctx0" brushRef="#br0" timeOffset="127128.2713">7108 9719,'18'0,"17"0,-17 0,0-18,17 18,-17 0,-1 0,19 0,-1 0,-35 0,17 0,1 0,-18 0,18 0,-18 0,17 0,1 0,0 0,-1 0,1 0,-18 0,18 0,-18 0,35 0,-18 0,1 0,17 0,-17 0,0 0,-1 0,1 0,17 0,-17 0,-1 0,1 0,0 0,-1 0,1 0,17 0,-35 0,18 0,17 0,-17 0,0 0,17 0,-18 0,19 0,-1 0,0 0,1 0,-19 0,18 0,1 0,-1 0,-17 0,17 0,-17 0,-1 0,1 0,-1 0,1 0,-18 0,18 0,17 0,-17 0,-1 0,19 0,-1 0,0 0,-17 0,-1 0,1 0,-18 0,18 0,-18 0,17 0,-17 0,18 0,0 0,-18 0,17 0,19 0,-1 0,-18 0,19 0,-19 0,1 0,0 0,-1 0,36 0,-35 0,17 0,0 0,-17 0,17 0,-17 0,0 0,17 0,-35 0,18 0,-1 0,1 0,-1 0,1 0,35 0,-35 0,17 0,0 0,-17 0,17 0,-17 0,-1 0,1 0,-18 0,18 0,-1 0,-17 0,18 0,0 0,-1 0,1 0,-18 0,35 0,-35 0,18 0,-18 0,35 0,-17 0,-18 0,35 0,-35 0,18 0,-1 0,1 0,-18-17</inkml:trace>
  <inkml:trace contextRef="#ctx0" brushRef="#br0" timeOffset="147089.4131">4410 9172,'0'0,"0"0,-18 0,0 0,18-17,0 17,-17 0,17 0,-18 0,18-18,-35 0,17 18,1-17,-19 17,36 0,-17-18,-19 18,36-18,-17 18,-1 0,-17 0,35 0,-18 0,1 0,-1 0,0 0,18 0,-17 0,17 0,-18 0,0 0,18 0,-17 0,-1 0,0 0,1 18,-1 0,1-18,-1 0,0 17,1 1,-1-18,-17 18,35-18,-18 17,0-17,18 18,0-18,-17 18,17-18,0 17,0-17,-18 18,18-18,0 17,-17-17,17 18,-18-18,18 18,0-1,0-17,0 36,0-36,0 35,0-35,0 18,0-1,0 1,0-1,0-17,0 18,0-18,0 18,0-1,0-17,0 0,0 18,0-18,0 18,18-1,-18-17,0 18,0-18,0 18,0-18,0 17,17 1,-17-18,0 17,0-17,0 0,18 0,-18 18,0-18,0 18,35-18,-35 17,18-17,-1 18,-17 0,18-18,-18 0,0 17,18-17,-18 0,0 0,35 0,-35 18,18-18,-18 0,17 0,1 18,-1-18,1 17,-18-17,18 0,-18 0,17 0,-17 0,36 0,-19 18,1-18,-18 0,18 0,-1 0,1 0,-18 0,18 0,-1 0,1 0,-1 0,-17 0,0 0,18 0,0 0,-18 0,17 0,-17-18,18 18,0 0,-18 0,17 0,-17 0,18 0,-18 0,18 0,-1-17,-17 17,18-18,-18 18,17 0,1-18,-18 18,18 0,-18-17,17-1,-17 18,0 0,18 0,0-18,-18 18,0-17,0 17,17-18,-17 0,18 1,0-1,-18 18,0-17,0-1,17 0,-17 18,0-17,0 17,0-18,18 18,-18 0,0-18,0 1,17 17,-17-36,0 36,0-17,0-1,0 1,0 17,0-18,0 18,0-18,0 18,0-17,0-1,-17 18,17-18,0 18,-18-17,18 17,-17-36,17 36,-18-17,18-1,0 18,-18-17,18 17,0 0,-17-18,17 18,0-18,0 18,-18-17,0 17,18 0,0-18,-17 18,17 0,-18 0,0 0,18 0,0-18</inkml:trace>
  <inkml:trace contextRef="#ctx0" brushRef="#br0" timeOffset="152381.7158">1729 9472,'0'0,"17"0,-17 0,18 0,-18 0,35 0,-35 0,18 0,-18 0,17 0,1 0,0 0,-18 0,17 0,1 0,0 0,-18 0,35-18,0 18,-35 0,35 0,-35 0,18-17,0 17,17-18,-17 18,-18 0,17-17,-17 17,0 0,0-18,18 18,0-18,-18 18,0-17,0 17,0-18,0 0,-18 18,18 0,0 0,0-17,-18 17,18 0,0 0,-17 0,-1 0,18 0,-18 0,18-18,-17 18,17 0,-18 0,0 0,18 0,-17 0,17 0,-18 0,1 0,17 0,-18 0,18 0,-18 0,18 0,-17 0,-1 18,18-18,-18 0,18 0,0 0,-17 17,17 1,-18-18,18 0,0 18,-18-18,18 0,0 17,-17 1,17-18,0 0,0 18,0-18,-18 0,18 17,-17-17,17 0,0 18,0-1,0-17,-18 0,18 18,0-18,0 18,0-1,0-17,0 18,0-18,0 18,0-18,0 0,0 17,0 1,0-18,0 0,0 18,18-18,-18 0,17 17,-17 1,0-18,0 0,0 17,18-17,-18 18,0-18,17 0,-17 0,18 18,0-1,-1-17,-17 0,36 0,-19 0,1 0,0 0,-1 0,1 0,-1 0,1 0,35 0,-35 0,17 0,-17 0,17 0,-35 0,17 0,-17 0,0-17,0 17,0 0,0-18,18 18,-18-18,18 18,-18 0,0-17,0-1,17 18</inkml:trace>
  <inkml:trace contextRef="#ctx0" brushRef="#br0" timeOffset="154665.8463">2734 9066,'0'0,"-18"18,18-18,0 18,0-1,-17 1,-1 0,18-1,0-17,0 18,0-18,0 18,-18-1,18 1,-17-1,17 1,0 0,0-1,-18 1,1 0,17 17,-18 18,0-36,18 19,0-1,-17 0,-1 1,18-1,-18 0,18 18,0-35,-17 17,17-17,0-1,-18 1,18 0,0-1,0 1,0-1,0-17,0 18,-18-18,18 18,0-18,-17 0,17 17,0-17</inkml:trace>
  <inkml:trace contextRef="#ctx0" brushRef="#br0" timeOffset="157131.9875">2681 9543,'18'0,"-1"0,-17 0,18 0,0 0,-1 0,-17 0,18 0,-18 0,18 0,-1 0,1 0,0 0,-1 0,-17 0,18 0,-18 0,17 0,-17 0,18 0,0 0,-18 0,17-18,-17 18,18 0,0 0,-18-18,0 18,17-17,-17-1,0 18,0 0,18 0,-18-18,0 18,0-17,0-1,0 18,0 0,0 0,-18 0,18-17,-17 17,-1 0,18 0,-18 0,18 0,-17 0,-1 0,18 0,-18 0,18 0,-17 0,17 0,-18 0,1 0,17 0,-18 0,18 0,-18 0,1 0,17 0,-18 0,18 17,-18-17,18 18,-17-18,17 0,-18 0,18 17,0-17,0 0,-18 0,18 36,0-36,-17 0,17 17,-18-17,18 18,0 0,0-18,0 17,0-17,0 18,0-18,0 18,0-1,0-17,0 18,0-18,0 17,0 1,0-18,0 18,0-18,0 17,18-17,-18 18,0 0,17-18,-17 0,18 17,0-17,-18 18,17-18,-17 18,18-18,-18 0,18 0,-1 0,-17 0,18 0,0 0,-1 0,1 0,-18 0,35 0,-17 0,-1 0,1-18,0 18,-18 0,0 0</inkml:trace>
  <inkml:trace contextRef="#ctx0" brushRef="#br0" timeOffset="158574.0699">1834 10707,'0'0,"0"0,36 0,-19 0,19-18,-1 18,35-17,-34 17,-1-18,36 18,-36-18,-18 18,-17 0,18 0,0 0,-18 0,17 0,1 0,0 0,-18 0,17 0,1 0,0 0,-1 0,-17 0,18 0,-18 0</inkml:trace>
  <inkml:trace contextRef="#ctx0" brushRef="#br0" timeOffset="160574.1843">1834 10936,'18'0,"0"0,17 0,-17 0,35 0,-18 0,18 0,-36 0,1 0,17 0,-35 0,18 0,0 0,-1 0,18 0,-17 0,0 0,-18 0,17 0,-17 0,0 0,18 0,0-18,-18 18,17 0,-17 0,0 0,18 0,-18 0,0-17</inkml:trace>
  <inkml:trace contextRef="#ctx0" brushRef="#br0" timeOffset="163943.377">2628 10672,'0'0,"18"0,-18 0,0 0,17 0,-17 0,18 0,0 0,-18 0,17 0,-17 0,18 0,-18 0,35 0,-35 0,36 0,-36 0,17 0,1 0,0-18,-18 18,17 0,-17 0,18-18,-18 18,17 0,1 0,-18 0,18 0,-18 0,0 0,17 0,-17-17,0 17,0-18,0 0,18 18,-18-17,0-1,0 18,0-35,0 35,0-18,0 18,0-17,0-1,0 18,0-18,0 18,0 0,-18 0,18-17,0 17,-17 0,17 0,0-18,-18 18,0 0,18 0,-17 0,17 0,-18 0,18 0,-17 0,-1 0,0 0,18 18,-17-18,-1 0,18 0,-18 17,18-17,-17 18,-1 0,18-18,-18 0,18 17,0-17,-17 18,17-18,0 0,0 17,-18 1,18-18,-18 0,18 18,0-18,0 0,0 17,-17 1,17-18,0 18,0-18,0 17,-18-17,18 18,0 0,0-18,0 17,0-17,0 18,0-1,0-17,0 18,0-18,0 18,0-18,0 17,0 1,18-18,-18 0,0 18,17-18,1 17,-18-17,18 18,-18-18,17 0,-17 18,18-18,-18 0,18 0,-18 17,0-17,17 0,-17 0,18 0,0 18,-18-18,17 0,-17 0,18 0,-18 0,18 0,-1 0,1 0,-18 17,0-17,17 0,1 0,-18 0,18 0,-1 0,1 0,-18 0,18 0,-18 0,0-17,17 17,-17 0,18 0,0-18,-18 18,17 0</inkml:trace>
  <inkml:trace contextRef="#ctx0" brushRef="#br0" timeOffset="202698.5937">4886 11501,'0'0,"0"-18,0 0,0-17,18 35,-18-18,0-17,17 35,-17-35,0 35,18-18,-18 18,0-17,18 17,-18-18,0 18,0-18,0 18,0-17,0 17,0-18,0 0,0 18,17-17,-17-19,0 36,0-17,0-1,0 18,0-17,0 17,18 0,-18 0,0 0,0 0,0 17,0 1,0-18,0 17,0-17,0 36,0-19,0 1,0 17,0 1,0 16,0-16,0-1,0 0,0 18,0-35,0-1,0 19,0-19,0-17,0 18,0 0,0-18,0 17,0 1,0 0,0-18,0 17,0-17,0 18,0 0,0 17,0-35,0 17,0 19,0-19,0 1,0-18,0 0,0 0</inkml:trace>
  <inkml:trace contextRef="#ctx0" brushRef="#br0" timeOffset="203941.6648">5468 10936,'0'0,"0"0,0 18,0-1,-18 19,18-19,0 19,-17-19,-1 19,18-1,0-18,-17 36,17-17,-18-19,18 19,0-1,-18-18,1 19,17-19,-18 19,18-19,-18 19,18-19,-17 18,17-17,0 0,-18 35,18-36,0 1,-18 17,18-17,0-18,0 18,0-1,0 1,-17-18,17 17,0 1,-18-18,18 18,0-1,0 1,0-18,0 18,0-18,0 17,0 1,0-18,0 0,0 18,0-18,0 17,0-17,18-17,-18-1</inkml:trace>
  <inkml:trace contextRef="#ctx0" brushRef="#br0" timeOffset="205981.7813">5539 11324,'0'0,"0"-17,17-1,1 18,-18-18,18 18,-18-17,17-1,-17 18,18 0,-18-18,17 18,-17 0,0 0,18 0,-18 0,18 0,-1 0,-17-17,0 17,18 0,-18 0,35 0,-35 0,18 0,0 0,-1 17,-17-17,35 18,-17 0,0 17,-1-35,-17 18,18-18,-18 0,0 17,0-17,0 18,0-1,-18-17,18 36,-17-36,-1 17,18-17,0 18,-18 0,18-18,-17 0,17 17,-18-17,1 18,-1-18,0 18,1-18,17 17,-36-17,36 18,-17-1,17-17,-18 18,0-18,18 0,-17 18,17-1,-18-17,1 0,17 18,0-18,-18 18,18-1,0-17,-18 18,1-18,17 0,0 18,-18-1,18 1,0-18,0 18,-18-18,18 17,0-17,0 0,18 0,17 0,-17 0,0 0,-1 0,1 0,17 0,-17 0,-1 0,1 0,17 0,-17 0,0 0,17 0,-35 0,17 0,1 0,0 0,-18 0,17 0,1 0,-18 0,18 0,-18 0,0 0</inkml:trace>
  <inkml:trace contextRef="#ctx0" brushRef="#br0" timeOffset="207171.8494">6191 11412,'0'-17,"18"17,-18 0,18 0,-1 0,1 0,-1 0,-17 0,36 0,-19 0,1 0,0 0,-18 0,17 0,-17 0,18 0,0 0,-18 0,17 0,-17 0,18 0,-1 0,-17 0,18 0,0 0,-1 0,-17 0,18 0,-18 0,18 0,-18 0,17 0,1 0</inkml:trace>
  <inkml:trace contextRef="#ctx0" brushRef="#br0" timeOffset="208495.9253">6209 11606,'0'0,"18"0,-1 0,1 0,-1 0,1 0,0 0,17 0,0 0,-35 0,18 0,0 0,17 0,-18 0,-17 0,18 0,0 0,-18 0,17 0,-17 0,18 0,-18-17,18 17,-1 0,-17 0,0 0</inkml:trace>
  <inkml:trace contextRef="#ctx0" brushRef="#br0" timeOffset="237787.6007">7073 11130,'0'0,"0"0,0 0,0 0,0 18,0-18,0 17,0-17,0 18,0-18,0 18,0-1,0 1,0-18,0 18,0-18,0 0,0 17,0-17,0 18,0 0,0-1,0-17,0 18,0-1,0-17,0 18,0-18,0 18,0-1,0-17,0 0,18 18,-1-18,-17 18,18-18,-18 17,18 1,-18-18,0 0,17 0,1 0,-18 18,0-18,18 0,-18 0,17 17,1-17,-18 0,18 0,-18 0,0 18,17-18,-17 0,18 0,0 0,-18 0,0 0,17-18,1 18,-1 0,1-17,0 17,-18 0,0-18,17 18,-17-18,0 18,0-17,18 17,-18-18,0 18,0-18,0 1,0 17,0-18,0 18,18-35,-18 35,17-18,-17 18,0-17,0-1,0 18,0 0,0-18,0 18,0-17,0-1,0 18,0-18,0 18,0-17,0 17,0-18,0 0,0 18,0-17,0-1,0 1,0 17,-17-18,17 18,0 0,0-18,-18 18,18-17,0 17,-18-18,18 18,0 0,-17-18,-1 18,18 0,0 0,-18-17,18 17,-17 0,-1 0,18 0,-17 0,17 0,-18 0,18 0,-18 0,1 0,17 0,-18 0,18 0,-18 0,1 0,17 0,-18 0,18 0,0 0,0 17,-18-17,18 0,0 18,0 0,-17-18,17 17,0-17,-18 0,18 18,0-18,0 0,0 18,-18-18,18 17,0-17,0 0,0 18,-17-18,17 17,0-17,0 18,0 0</inkml:trace>
  <inkml:trace contextRef="#ctx0" brushRef="#br0" timeOffset="258421.7809">10089 11307,'0'-18,"0"0,0 18,0-17,18 17,-18-18,18 18,-18-18,0 1,0 17,17-18,-17 0,0 1,18-1,-18 18,18-35,-18 35,0-18,0 18,0-17,17 17,-17 0,0 0,0 17,0-17,0 18,18-18,-18 18,0-1,0 1,0-1,18 1,-18 0,0-1,0-17,0 18,0-18,0 18,0-1,0 1,0-18,0 35,0-35,0 18,0-18,0 35,0-35,0 18,0-18,0 17,0 1,0 0,0-1,0 1,17-18,-17 18,0-1,0 1,0-18,0 17,0-17,0 18,0-18,0 0,-17 0,-1 0,18 0,-18 0,18 0,-17 0,17 18,0-18,-18 0,18 0,18 0,-18 0,17 0,1 0,-18 0,18 0,-18 0,17 0,1 0,-18 0,17 0,-17 0,18 0,-18 0,18 0,-1 0,-17 0,18 0,-18 0,0-18,18 18,-1 0,-17 0,18 0,-18 0,18 0</inkml:trace>
  <inkml:trace contextRef="#ctx0" brushRef="#br0" timeOffset="260225.8839">10495 11553,'18'0,"-18"0,17 0,1 0,0-17,-1 17,-17-18,0 18,0 0,0 0,0-17,0 17,0 0,-17 0,-1 0,18 0,-18 0,18 0,0 0,0 17</inkml:trace>
  <inkml:trace contextRef="#ctx0" brushRef="#br0" timeOffset="262045.9882">10777 11095,'0'0,"0"18,0-18,0 17,0 1,0-1,0 1,0 17,0 1,0-36,0 35,0-35,0 18,0-1,0 1,0-18,0 17,0-17,0 36,0-36,0 17,0-17,0 18,0-18,0 18,0-18,0 17,18-17,-18 0,18 18,-18-18,0 0,17 0,1 0,-18 0,18 0,-18 0,17 0,1 0,-1 0,-17 0,18 0,0 0,-18 0,17 0,-17 0,0 0,18 0,-18-18,0 1,0 17,18-18,-18 18,17-18,-17 18,0-17,0-1,0 18,0-18,0 1,0-1,0 1,0 17,0-36,0 19,0-1,0 0,0 18,0-35,0 17,0 1,0-18,0 35,0-18,0 18,0-18,0 1,0 17,0-18,0 18,0 0,0-18,0 18,0 0,0-17,-17-1,-1 18,0 0,18-18,-17 18,17 0,-18 0,-17 0,35 0,-18 0,1 0,-1 18,18 0,-18-18,18 0,0 0,-17 17,-1-17,18 18,-18 0,18-18,-17 17,-1 1,18 0,-18-18,18 35,0-35,-17 17,17 1,0-18,0 18,-18-18,18 17,0-17</inkml:trace>
  <inkml:trace contextRef="#ctx0" brushRef="#br0" timeOffset="263330.0616">11342 10777,'0'0,"0"0,-18 18,18 17,0 18,-17 0,-1-18,-17 36,35-36,0 18,-18-35,0 17,18 0,-17 1,17-1,0 0,-18 18,18-18,-18 1,1-1,17 0,0 18,-18 18,1-36,-1 0,18 18,0-18,0 1,-18-19,18 19,0-19,0 1,0-18,-17 18,17-18,0 17,0 1,0-18,0 17,0-17,0 0,0 0</inkml:trace>
  <inkml:trace contextRef="#ctx0" brushRef="#br0" timeOffset="265480.1846">11483 11236,'0'0,"0"-18,18 18,-18-17,0-19,0 19,17 17,1-18,-18 18,0-17,0 17,0-18,17 0,-17 18,0-17,36-1,-36 18,0-18,17 18,-17-17,18 17,0 0,-18 0,0 0,17-18,1 18,0-35,-1 35,1 0,0 0,-18 0,35 0,-35 0,17 0,-17 0,18 0,0 17,-18-17,0 0,17 0,-17 18,0-18,0 0,18 18,-18-1,0-17,0 18,18-18,-18 18,0-18,0 17,0 1,0-18,0 18,-18-18,18 17,-18 1,1-18,-1 17,0-17,1 36,-18-19,-1 54,1-53,0 17,17-18,0 19,1-19,-1 1,18-18,0 18,-18-18,18 17,0-17,-17 18,17 0,0-18,0 17,0-17,0 18,-18-18,18 17,0-17,0 18,0-18,18 0,17 0,-17 0,-1 0,19 0,17 0,-18 0,-17 0,-1 0,36 0,-53 0,18 0,-18 0,17 0,1 0,0 0,-18 0,35 0,-35 0,18-18,-1 18,1 0,-1 0,-17 0,18 0,0 0,-18 0,0 0</inkml:trace>
  <inkml:trace contextRef="#ctx0" brushRef="#br0" timeOffset="267054.2746">12259 11289,'18'0,"-1"0,1 0,0 0,-1-18,1 18,-18 0,18 0,-1 0,1 0,-1 0,-17-17,0 17,18 0,0 0,-18 0,0 0,17 0,-17 0,36 0,-36 0,17 0,-17 0,18 0,-18 0,18 0</inkml:trace>
  <inkml:trace contextRef="#ctx0" brushRef="#br0" timeOffset="268024.3301">12224 11448,'17'0,"-17"-18,18 18,-18 0,18 0,-18 0,17 0,1 0,0 0,17 0,-35 0,35 0,-35 0,18 0,-1 0,1 0,17 0,1 0,-19-18,1 18,17 0,-35 0,18 0,-18 0,17 0,1 0,-18 0</inkml:trace>
  <inkml:trace contextRef="#ctx0" brushRef="#br0" timeOffset="269655.4234">13106 11024,'-18'0,"18"0,-18 18,18 0,-17-1,-1 19,18-19,0-17,0 18,0-1,-17-17,17 18,0 0,0-1,0-17,0 18,0-18,0 18,0-18,0 35,0-35,0 35,0-35,17 18,1-1,-1 1,-17-18,18 18,0-18,-1 0,-17 0,18 0,0 17,-18-17,17 0,-17 0,18 0,-18 0,35 0,-35 0,18 0,-18 0,17 0,1 0,-18-17,18 17,-18 0,0-36,17 36,1-17,-18 17,0-18,0 1,0 17,0-18,0 18,0-35,0 35,0-18,0-17,0 17,0 0,0-17,0 35,0-17,0 17,0-18,0 0,0 18,0 0,-18-17,18 17,0-18,0 18,-17 0,17-18,-18 18,18-17,-18 17,18 0,-17 0,-1 0,1 0,-1 0,0 0,1 0,-1 0,0 0,18 0,-17 0,17 0,-18 17,0-17,18 0,-17 0,17 18,0-18,0 18,0-18,0 17,0 1</inkml:trace>
  <inkml:trace contextRef="#ctx0" brushRef="#br0" timeOffset="271024.5016">13458 11342,'0'0,"0"0,0 17,18-17,-18 0,0 18,18-18,-1 0,-17 0,18 0,-18 0,18 0,-18 0,0 0,0 0,0-18,0 18,0 0,-18 0,18 0,-18 0,18 0,0-17</inkml:trace>
  <inkml:trace contextRef="#ctx0" brushRef="#br0" timeOffset="271890.5513">13723 10971,'0'0,"18"0,-1 0,-17 0,18 0,-18 0,18 0,-1 0,-17 0,0-17,18 17,-18 0,18 0,-18 0,17 0,1 0,-18 0,17-18,1 18,0-18,-18 18,0 0,0 0,0 0</inkml:trace>
  <inkml:trace contextRef="#ctx0" brushRef="#br0" timeOffset="275245.7432">13741 10971,'0'0,"0"18,0 0,0-1,0-17,0 18,0-18,0 0,0 18,0-1,0-17,0 18,0-18,0 18,0-1,0-17,17 0,-17 0,18 0,0 0,-18 0,17 0,-17 0,18 0,0 0,-18 0,17 18,-17-18,18 0,-18 17,17-17,1 0,-18 0,0 18,18 0,-18-18,0 17,17-17,-17 0,18 18,-18 0,0-18,0 17,0-17,0 18,0-18,0 18,0-1,0-17,0 18,0-18,0 17,0 1,0-18,0 0,0 18,-18-18,18 0,-17 0,17 17,-18-17,0 0,18 0,-17 0,17 18,-18-18,18 0,-17 0,-1 0,18 0,-18 0,18 0,-17 0,-1 0,18 0,0 0,-18 0,18-18,0 18,0 0,-17 0,17-17,0 17,0-18,-18 18,18-18,0 18,-18 0,18-17,0 17,0 0,0-18</inkml:trace>
  <inkml:trace contextRef="#ctx0" brushRef="#br0" timeOffset="306111.5086">1464 4410,'0'0,"35"0,36 0,-1 0,1 0,35 0,17 0,-35 0,18 0,35 0,-70 0,-18 0,17 0,-17 0,0 0,18 0,-18 0,35 0,-35 0,-18 0,18 0,0 0,-18-18,36 18,-1 0,-34 0,-1 0,0 0,36 0,-18 0,17 0,18 0,1 0,-36 0,-18 0,0 0,0 0,-17 0,0 0,-1 18,1-18,-18 0,18 0,-18 0,17 0,-17 0,18-36,-18 19,17-1,1-17,-18 17,18-17,-18 0,17-1,1 1,0 0,-18 0,17 17,1-35,-18 18,18 17,-1-17,1 17,-18 1,0-19,0 19,18-1,-18 0,17 1,-17-19,0 36,0-17,0 17,0-18,0 18,0-17,0-1,0 18,18-18,-18 1,0-1,0 0,0 18,0-17,0-1,0 18,0-18,0 18,0-17,0-1,0 18,0-17,0-1,0 0,0 1,0-1,0 0,0 1,0-1,0 0,-18 18,18-17,0-1,0 18,0-18,0 18,-17-17,17-1,0 18,-18-17,18 17,0 0,-18-18,1 18,17 0,0 0,-18 0,18-18,-18 1,1 17,-1 0,0 0,1-18,-19 18,19 0,-1 0,-35-18,18 18,17 0,-17-17,17 17,1 0,-18-18,-1 18,1-18,17 18,-17 0,17-17,1 17,-18 0,35 0,-36 0,19 0,-1-18,0 18,18 0,-35-17,17 17,1 0,-19 0,19-18,-1 18,-17-18,17 18,-17-17,0 17,-36 0,1 0,34 0,1-18,-18 18,36 0,-36 0,17 0,19 0,-1 0,-17 0,17 0,0 0,18 0,-17 0,-18 0,35 0,-36 0,1 0,17 0,-17 0,0 0,-53 0,70 0,-17 0,-1 0,1 0,17 0,1 0,-18 0,17 18,-17-18,17 0,-17 0,17 0,0 0,-17 0,-18 0,36 17,-1-17,-17 0,17 0,-17 0,0 0,17 0,-17 0,17 0,-17 0,35 0,-18 0,18 0,-18 0,1 0,17 0,0 0,-18 18,18-18,-18 35,1-35,17 18,-18-1,18-17,0 18,-17-18,17 18,0-18,0 35,-18-35,18 18,0-18,0 17,0 1,0-18,0 18,0-18,0 17,0 1,0-18,0 17,0-17,0 18,0-18,0 18,0-1,0-17,0 18,0-18,0 18,0-1,0-17,18 0,-18 18,0-18,0 35,0-35,0 18,0-18,0 18,0-18,0 17,0 1,0-18,0 17,0-17,0 18,0 0,0-18,0 17,0-17,0 18,0-18,17 0,-17 18,0-1,0-17,0 18,0-18,0 18,0-1,0 1,0-18,0 17,0-17,0 18,0 0,0-18,0 17,0-17,0 18,0 0,0-1,0 1,0 0,0-1,0 1,0-1,0 1,0 0,0 17,0-17,18-1,-18 1,0 0,0-1,0 1,0 0,0-1,0 18,0-17,0 0,0-1,0 1,0-18,0 18,17-18,-17 17,0-17,0 36,0-36,0 17,0 1,0-1,0 19,0-36,0 35,0-35,0 18,0 17,0-35,0 18,0-18,0 17,0 1,0-1,0-17,0 36,0-36,0 17,0 1,0 0,0-18,0 17,0 1,0 0,0-18,0 17,0-17,0 18,0-18,0 18,18-18</inkml:trace>
  <inkml:trace contextRef="#ctx0" brushRef="#br0" timeOffset="307923.612">1535 4392,'0'0,"-18"0,0 0,1 0,-19 0,1 0,0 18,0-18,-1 17,1 1,17-18,-17 0,0 0,0 18,17-18,18 0,-18 0,18 0,-35 0,35 0,-18 0,1 0,-1 0,0 0,18 0,-17 0,-1 0,0 0,18 0,-17 0,-1 0,18 0,-17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4.png"/><Relationship Id="rId5" Type="http://schemas.openxmlformats.org/officeDocument/2006/relationships/hyperlink" Target="Kungs%20vs%20Cookin&#8217;%20on%203%20Burners%20-%20This%20Girl%20(Official%20Music%20Video)/mp3Kungs%20vs%20Cookin&#8217;%20on%203%20Burners%20-%20This%20Girl%20(Official%20Music%20Video).mp3" TargetMode="External"/><Relationship Id="rId4" Type="http://schemas.openxmlformats.org/officeDocument/2006/relationships/image" Target="../media/image4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6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L8C5CIxDts" TargetMode="External"/><Relationship Id="rId7" Type="http://schemas.openxmlformats.org/officeDocument/2006/relationships/image" Target="../media/image33.jpeg"/><Relationship Id="rId2" Type="http://schemas.openxmlformats.org/officeDocument/2006/relationships/hyperlink" Target="https://www.youtube.com/watch?v=oYxE3L-6-a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1xxZ8r2rRc" TargetMode="External"/><Relationship Id="rId5" Type="http://schemas.openxmlformats.org/officeDocument/2006/relationships/hyperlink" Target="https://www.youtube.com/watch?v=-JVdH8ne-2s" TargetMode="External"/><Relationship Id="rId4" Type="http://schemas.openxmlformats.org/officeDocument/2006/relationships/hyperlink" Target="https://www.youtube.com/watch?v=c7knOBsxCRk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rimavera 2020, ¿cuándo empieza? Todas sus curiosida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8" y="228598"/>
            <a:ext cx="8631482" cy="640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943600" y="5943600"/>
            <a:ext cx="2743200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2000" dirty="0" smtClean="0">
                <a:solidFill>
                  <a:schemeClr val="bg1"/>
                </a:solidFill>
              </a:rPr>
              <a:t>Clase online 16/09/20 </a:t>
            </a:r>
            <a:br>
              <a:rPr lang="es-AR" sz="2000" dirty="0" smtClean="0">
                <a:solidFill>
                  <a:schemeClr val="bg1"/>
                </a:solidFill>
              </a:rPr>
            </a:br>
            <a:r>
              <a:rPr lang="es-AR" sz="2000" dirty="0" smtClean="0">
                <a:solidFill>
                  <a:schemeClr val="bg1"/>
                </a:solidFill>
              </a:rPr>
              <a:t>Ing. Laura Angelone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76200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Hola! Buen día!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921375"/>
            <a:ext cx="2057400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dirty="0" smtClean="0">
                <a:solidFill>
                  <a:schemeClr val="bg1"/>
                </a:solidFill>
              </a:rPr>
              <a:t>FCEIA-UNR</a:t>
            </a:r>
          </a:p>
          <a:p>
            <a:pPr algn="l"/>
            <a:r>
              <a:rPr lang="es-AR" sz="2000" dirty="0" smtClean="0">
                <a:solidFill>
                  <a:schemeClr val="bg1"/>
                </a:solidFill>
              </a:rPr>
              <a:t>Asignatura  FB7 INFORMÁTICA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s-AR" dirty="0" smtClean="0"/>
              <a:t>CPU o microprocesador (        )</a:t>
            </a:r>
            <a:endParaRPr lang="es-AR" dirty="0"/>
          </a:p>
        </p:txBody>
      </p:sp>
      <p:sp>
        <p:nvSpPr>
          <p:cNvPr id="5" name="AutoShape 8" descr="CÓMO FUNCIONA EL PROCESADOR DE TU MÓVIL - Barre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" descr="madmob_cat_service01 – Mad Mob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" y="4267200"/>
            <a:ext cx="280554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icroprocesador: tipos, funciones, ejemplos y característic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968839"/>
            <a:ext cx="5168722" cy="258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elulares: ¿Cuál es el procesador más potente en los Android? Antutu  responde | RPP Notici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768" y="1863821"/>
            <a:ext cx="2511607" cy="141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425259"/>
            <a:ext cx="4855019" cy="2537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457200"/>
            <a:ext cx="8096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05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rmAutofit/>
          </a:bodyPr>
          <a:lstStyle/>
          <a:p>
            <a:r>
              <a:rPr lang="es-AR" dirty="0" smtClean="0"/>
              <a:t>Memoria RAM (datos y programas)</a:t>
            </a:r>
            <a:endParaRPr lang="es-AR" dirty="0"/>
          </a:p>
        </p:txBody>
      </p:sp>
      <p:sp>
        <p:nvSpPr>
          <p:cNvPr id="5" name="AutoShape 8" descr="CÓMO FUNCIONA EL PROCESADOR DE TU MÓVIL - Barre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81199"/>
            <a:ext cx="3657600" cy="3554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Memoria RAM, ¿Cómo funciona, cuanta montar y tipos?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21" y="1066800"/>
            <a:ext cx="3048045" cy="227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1676400"/>
            <a:ext cx="295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Unidades de medición digital </a:t>
            </a:r>
            <a:endParaRPr lang="es-AR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4" y="3276600"/>
            <a:ext cx="3810569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3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Computadora personal - Wikipedia, la enciclopedia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7" name="Picture 7" descr="Ventajas de tener una PC de escrito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10134"/>
            <a:ext cx="405571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Rock Foldable Bluetooth Keyboard for Tablet and Smart Phones ( Huawei  Mediapad M5 Pro / M3 Lite / Honor T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576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Persona que sostiene el teléfono celular con su mano | Vector Prem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11" y="39624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09141"/>
            <a:ext cx="1809750" cy="194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35" y="1675663"/>
            <a:ext cx="120967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 descr="C:\Users\Cesar\AppData\Local\Microsoft\Windows\INetCache\IE\O7K7IJX0\laptop-312499_640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5" y="1675663"/>
            <a:ext cx="2667000" cy="25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12" y="152400"/>
            <a:ext cx="2375445" cy="108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46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Computadora personal - Wikipedia, la enciclopedia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El mercado de la Domótica e Inmótica continúa creciendo, según el último  estudio de CEDOM • CASADO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75804"/>
            <a:ext cx="5715000" cy="357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35" y="4309141"/>
            <a:ext cx="1809750" cy="194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" y="228600"/>
            <a:ext cx="601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DOMÓTICA: Conjunto </a:t>
            </a:r>
            <a:r>
              <a:rPr lang="es-MX" dirty="0"/>
              <a:t>de técnicas orientadas a automatizar una vivienda, que integran </a:t>
            </a:r>
            <a:r>
              <a:rPr lang="es-MX" dirty="0" smtClean="0"/>
              <a:t>los </a:t>
            </a:r>
            <a:r>
              <a:rPr lang="es-MX" dirty="0"/>
              <a:t>sistemas de seguridad, gestión energética, bienestar </a:t>
            </a:r>
            <a:r>
              <a:rPr lang="es-MX" dirty="0" smtClean="0"/>
              <a:t>y </a:t>
            </a:r>
            <a:r>
              <a:rPr lang="es-MX" dirty="0"/>
              <a:t>comunicaciones.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09141"/>
            <a:ext cx="1489358" cy="217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312" y="152400"/>
            <a:ext cx="2375445" cy="108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13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927" y="1371600"/>
            <a:ext cx="1677473" cy="762000"/>
          </a:xfrm>
        </p:spPr>
        <p:txBody>
          <a:bodyPr lIns="0" tIns="0" rIns="0" bIns="0">
            <a:noAutofit/>
          </a:bodyPr>
          <a:lstStyle/>
          <a:p>
            <a:r>
              <a:rPr lang="es-MX" sz="2800" dirty="0"/>
              <a:t>Capitulo </a:t>
            </a:r>
            <a:r>
              <a:rPr lang="es-MX" sz="2800" dirty="0" smtClean="0"/>
              <a:t>1</a:t>
            </a:r>
            <a:endParaRPr lang="en-US" sz="2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1947661" cy="275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28661" y="2145268"/>
            <a:ext cx="5748539" cy="18171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971550" lvl="1" indent="-514350" algn="just">
              <a:buFont typeface="+mj-lt"/>
              <a:buAutoNum type="romanLcPeriod"/>
            </a:pPr>
            <a:r>
              <a:rPr lang="en-US" dirty="0" smtClean="0">
                <a:latin typeface="+mj-lt"/>
              </a:rPr>
              <a:t>¿</a:t>
            </a:r>
            <a:r>
              <a:rPr lang="en-US" dirty="0" err="1" smtClean="0">
                <a:latin typeface="+mj-lt"/>
              </a:rPr>
              <a:t>Qué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es</a:t>
            </a:r>
            <a:r>
              <a:rPr lang="en-US" dirty="0">
                <a:latin typeface="+mj-lt"/>
              </a:rPr>
              <a:t> la </a:t>
            </a:r>
            <a:r>
              <a:rPr lang="en-US" dirty="0" err="1">
                <a:latin typeface="+mj-lt"/>
              </a:rPr>
              <a:t>Informática</a:t>
            </a:r>
            <a:r>
              <a:rPr lang="en-US" dirty="0">
                <a:latin typeface="+mj-lt"/>
              </a:rPr>
              <a:t>? </a:t>
            </a:r>
            <a:endParaRPr lang="en-US" dirty="0" smtClean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s-MX" dirty="0">
                <a:latin typeface="+mj-lt"/>
              </a:rPr>
              <a:t>Definición de ambiente y acción.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latin typeface="+mj-lt"/>
              </a:rPr>
              <a:t>Lenguaje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programación</a:t>
            </a:r>
            <a:r>
              <a:rPr lang="en-US" dirty="0">
                <a:latin typeface="+mj-lt"/>
              </a:rPr>
              <a:t>.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s-AR" dirty="0">
                <a:latin typeface="+mj-lt"/>
              </a:rPr>
              <a:t>Representación de Algoritmos 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s-AR" dirty="0">
                <a:latin typeface="+mj-lt"/>
              </a:rPr>
              <a:t>Nuestro procesador: la </a:t>
            </a:r>
            <a:r>
              <a:rPr lang="es-AR" dirty="0" smtClean="0">
                <a:latin typeface="+mj-lt"/>
              </a:rPr>
              <a:t>computadora</a:t>
            </a:r>
          </a:p>
          <a:p>
            <a:pPr lvl="1" algn="just"/>
            <a:r>
              <a:rPr lang="es-AR" dirty="0">
                <a:latin typeface="+mj-lt"/>
              </a:rPr>
              <a:t/>
            </a:r>
            <a:br>
              <a:rPr lang="es-AR" dirty="0">
                <a:latin typeface="+mj-lt"/>
              </a:rPr>
            </a:br>
            <a:endParaRPr lang="en-US" dirty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endParaRPr lang="es-MX" dirty="0">
              <a:latin typeface="+mj-lt"/>
            </a:endParaRPr>
          </a:p>
          <a:p>
            <a:pPr lvl="1" algn="just"/>
            <a:endParaRPr lang="en-US" dirty="0" smtClean="0">
              <a:latin typeface="+mj-lt"/>
            </a:endParaRPr>
          </a:p>
          <a:p>
            <a:pPr lvl="1" algn="just"/>
            <a:endParaRPr lang="en-US" dirty="0" smtClean="0">
              <a:latin typeface="+mj-lt"/>
            </a:endParaRPr>
          </a:p>
        </p:txBody>
      </p:sp>
      <p:pic>
        <p:nvPicPr>
          <p:cNvPr id="12292" name="Picture 4" descr="deberes - Iconos gratis de educació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09" y="4529137"/>
            <a:ext cx="17621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070499" y="6252625"/>
            <a:ext cx="14863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tarea</a:t>
            </a:r>
            <a:endParaRPr lang="en-US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Comencemos</a:t>
            </a:r>
            <a:r>
              <a:rPr lang="en-US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con el </a:t>
            </a:r>
            <a:r>
              <a:rPr lang="en-US" sz="40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libro</a:t>
            </a:r>
            <a:r>
              <a:rPr lang="en-US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de la </a:t>
            </a:r>
            <a:r>
              <a:rPr lang="en-US" sz="40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cátedra</a:t>
            </a:r>
            <a:endParaRPr 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14545" y="1524000"/>
            <a:ext cx="14863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Para </a:t>
            </a:r>
            <a:r>
              <a:rPr lang="en-US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uds</a:t>
            </a:r>
            <a:r>
              <a:rPr lang="en-US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.</a:t>
            </a:r>
            <a:endParaRPr lang="en-US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584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927" y="1371600"/>
            <a:ext cx="1677473" cy="762000"/>
          </a:xfrm>
        </p:spPr>
        <p:txBody>
          <a:bodyPr lIns="0" tIns="0" rIns="0" bIns="0">
            <a:noAutofit/>
          </a:bodyPr>
          <a:lstStyle/>
          <a:p>
            <a:r>
              <a:rPr lang="es-MX" sz="2800" dirty="0"/>
              <a:t>Capitulo </a:t>
            </a:r>
            <a:r>
              <a:rPr lang="es-MX" sz="2800" dirty="0" smtClean="0"/>
              <a:t>1</a:t>
            </a:r>
            <a:endParaRPr lang="en-US" sz="2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1947661" cy="275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28661" y="1981200"/>
            <a:ext cx="6503964" cy="3505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971550" lvl="1" indent="-514350" algn="just">
              <a:buFont typeface="+mj-lt"/>
              <a:buAutoNum type="romanLcPeriod"/>
            </a:pPr>
            <a:r>
              <a:rPr lang="es-MX" dirty="0" smtClean="0">
                <a:latin typeface="+mj-lt"/>
              </a:rPr>
              <a:t>Del </a:t>
            </a:r>
            <a:r>
              <a:rPr lang="es-MX" dirty="0">
                <a:latin typeface="+mj-lt"/>
              </a:rPr>
              <a:t>mundo real a la solución por </a:t>
            </a:r>
            <a:r>
              <a:rPr lang="es-MX" dirty="0" smtClean="0">
                <a:latin typeface="+mj-lt"/>
              </a:rPr>
              <a:t>computadora 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smtClean="0">
                <a:latin typeface="+mj-lt"/>
              </a:rPr>
              <a:t>El </a:t>
            </a:r>
            <a:r>
              <a:rPr lang="en-US" dirty="0" err="1">
                <a:latin typeface="+mj-lt"/>
              </a:rPr>
              <a:t>modelo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computacional</a:t>
            </a:r>
            <a:endParaRPr lang="en-US" dirty="0" smtClean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latin typeface="+mj-lt"/>
              </a:rPr>
              <a:t>Datos</a:t>
            </a:r>
            <a:r>
              <a:rPr lang="en-US" dirty="0">
                <a:latin typeface="+mj-lt"/>
              </a:rPr>
              <a:t> e </a:t>
            </a:r>
            <a:r>
              <a:rPr lang="en-US" dirty="0" err="1">
                <a:latin typeface="+mj-lt"/>
              </a:rPr>
              <a:t>información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 smtClean="0">
                <a:latin typeface="+mj-lt"/>
              </a:rPr>
              <a:t>Concepto</a:t>
            </a:r>
            <a:r>
              <a:rPr lang="en-US" dirty="0" smtClean="0">
                <a:latin typeface="+mj-lt"/>
              </a:rPr>
              <a:t> de </a:t>
            </a:r>
            <a:r>
              <a:rPr lang="en-US" dirty="0" err="1" smtClean="0">
                <a:latin typeface="+mj-lt"/>
              </a:rPr>
              <a:t>algoritmo</a:t>
            </a:r>
            <a:r>
              <a:rPr lang="en-US" dirty="0" smtClean="0">
                <a:latin typeface="+mj-lt"/>
              </a:rPr>
              <a:t>.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s-AR" dirty="0" smtClean="0"/>
              <a:t>Características </a:t>
            </a:r>
            <a:r>
              <a:rPr lang="es-AR" dirty="0"/>
              <a:t>de un </a:t>
            </a:r>
            <a:r>
              <a:rPr lang="es-AR" dirty="0" smtClean="0"/>
              <a:t>algoritmo. </a:t>
            </a:r>
            <a:endParaRPr lang="en-US" dirty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latin typeface="+mj-lt"/>
              </a:rPr>
              <a:t>Problemas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algorítmicos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s-MX" dirty="0" smtClean="0">
                <a:latin typeface="+mj-lt"/>
              </a:rPr>
              <a:t>Acción </a:t>
            </a:r>
            <a:r>
              <a:rPr lang="es-MX" dirty="0">
                <a:latin typeface="+mj-lt"/>
              </a:rPr>
              <a:t>primitiva y no </a:t>
            </a:r>
            <a:r>
              <a:rPr lang="es-MX" dirty="0" smtClean="0">
                <a:latin typeface="+mj-lt"/>
              </a:rPr>
              <a:t>primitiva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 smtClean="0">
                <a:latin typeface="+mj-lt"/>
              </a:rPr>
              <a:t>Tipo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de </a:t>
            </a:r>
            <a:r>
              <a:rPr lang="en-US" dirty="0" err="1" smtClean="0">
                <a:latin typeface="+mj-lt"/>
              </a:rPr>
              <a:t>dato</a:t>
            </a:r>
            <a:r>
              <a:rPr lang="en-US" dirty="0">
                <a:latin typeface="+mj-lt"/>
              </a:rPr>
              <a:t>.</a:t>
            </a:r>
            <a:r>
              <a:rPr lang="es-MX" dirty="0">
                <a:latin typeface="+mj-lt"/>
              </a:rPr>
              <a:t> Tipos de dato a </a:t>
            </a:r>
            <a:r>
              <a:rPr lang="es-MX" dirty="0" smtClean="0">
                <a:latin typeface="+mj-lt"/>
              </a:rPr>
              <a:t>utilizar.</a:t>
            </a:r>
            <a:endParaRPr lang="en-US" dirty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>
                <a:latin typeface="+mj-lt"/>
              </a:rPr>
              <a:t>Variables y </a:t>
            </a:r>
            <a:r>
              <a:rPr lang="en-US" dirty="0" err="1">
                <a:latin typeface="+mj-lt"/>
              </a:rPr>
              <a:t>constantes</a:t>
            </a:r>
            <a:r>
              <a:rPr lang="en-US" dirty="0">
                <a:latin typeface="+mj-lt"/>
              </a:rPr>
              <a:t>.</a:t>
            </a:r>
          </a:p>
          <a:p>
            <a:pPr marL="971550" lvl="1" indent="-514350" algn="just">
              <a:buFont typeface="+mj-lt"/>
              <a:buAutoNum type="romanLcPeriod"/>
            </a:pPr>
            <a:r>
              <a:rPr lang="es-AR" dirty="0">
                <a:latin typeface="+mj-lt"/>
              </a:rPr>
              <a:t>Clasificación de Variables </a:t>
            </a:r>
            <a:r>
              <a:rPr lang="es-AR" dirty="0" smtClean="0">
                <a:latin typeface="+mj-lt"/>
              </a:rPr>
              <a:t>(lo vemos la próxima clase)</a:t>
            </a:r>
            <a:endParaRPr lang="en-US" dirty="0">
              <a:latin typeface="+mj-lt"/>
            </a:endParaRPr>
          </a:p>
          <a:p>
            <a:pPr marL="971550" lvl="1" indent="-514350" algn="just">
              <a:buFont typeface="+mj-lt"/>
              <a:buAutoNum type="romanLcPeriod"/>
            </a:pPr>
            <a:r>
              <a:rPr lang="en-US" dirty="0" err="1">
                <a:latin typeface="+mj-lt"/>
              </a:rPr>
              <a:t>Expresiones</a:t>
            </a:r>
            <a:r>
              <a:rPr lang="en-US" dirty="0">
                <a:latin typeface="+mj-lt"/>
              </a:rPr>
              <a:t>.</a:t>
            </a:r>
          </a:p>
          <a:p>
            <a:pPr lvl="1" algn="just"/>
            <a:endParaRPr lang="en-US" dirty="0" smtClean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52915" y="1417021"/>
            <a:ext cx="6047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</a:t>
            </a:r>
            <a:r>
              <a:rPr lang="en-US" sz="2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oy</a:t>
            </a:r>
            <a:endParaRPr lang="en-US" sz="2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Comencemos</a:t>
            </a:r>
            <a:r>
              <a:rPr lang="en-US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con el </a:t>
            </a:r>
            <a:r>
              <a:rPr lang="en-US" sz="40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libro</a:t>
            </a:r>
            <a:r>
              <a:rPr lang="en-US" sz="4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de la </a:t>
            </a:r>
            <a:r>
              <a:rPr lang="en-US" sz="40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cátedra</a:t>
            </a:r>
            <a:endParaRPr 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59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4800" y="609600"/>
            <a:ext cx="8534401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709" y="1524000"/>
            <a:ext cx="6840131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861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36348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 w="10541" cmpd="sng">
                <a:solidFill>
                  <a:srgbClr val="2DA2BF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2DA2BF">
                      <a:tint val="40000"/>
                      <a:satMod val="250000"/>
                    </a:srgbClr>
                  </a:gs>
                  <a:gs pos="9000">
                    <a:srgbClr val="2DA2BF">
                      <a:tint val="52000"/>
                      <a:satMod val="300000"/>
                    </a:srgbClr>
                  </a:gs>
                  <a:gs pos="50000">
                    <a:srgbClr val="2DA2BF">
                      <a:shade val="20000"/>
                      <a:satMod val="300000"/>
                    </a:srgbClr>
                  </a:gs>
                  <a:gs pos="79000">
                    <a:srgbClr val="2DA2BF">
                      <a:tint val="52000"/>
                      <a:satMod val="300000"/>
                    </a:srgbClr>
                  </a:gs>
                  <a:gs pos="100000">
                    <a:srgbClr val="2DA2B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0600" y="1988840"/>
            <a:ext cx="845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Comprender el problema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Trazar un plan para resolverlo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Escribir el algoritmo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Codificarlo (programa lenguaje C)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Verificar si funciona bien</a:t>
            </a:r>
            <a:endParaRPr kumimoji="0" lang="en-US" sz="2800" b="0" i="0" u="none" strike="noStrike" kern="1200" cap="none" spc="0" normalizeH="0" baseline="0" noProof="0" dirty="0">
              <a:ln w="0"/>
              <a:solidFill>
                <a:srgbClr val="2DA2B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1143000" y="4876800"/>
            <a:ext cx="7203570" cy="609599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EF5FA">
                    <a:lumMod val="25000"/>
                  </a:srgb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Lucida Sans Unicode"/>
                <a:ea typeface="+mj-ea"/>
                <a:cs typeface="+mj-cs"/>
              </a:rPr>
              <a:t>Problema: Calcular el promedio de tres valores enteros.</a:t>
            </a:r>
          </a:p>
        </p:txBody>
      </p:sp>
      <p:pic>
        <p:nvPicPr>
          <p:cNvPr id="11" name="Picture 4" descr="C:\Users\Cesar\AppData\Local\Microsoft\Windows\INetCache\IE\W03VX2YR\Gtk-ok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75" y="1846840"/>
            <a:ext cx="564525" cy="5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rmAutofit/>
          </a:bodyPr>
          <a:lstStyle/>
          <a:p>
            <a:r>
              <a:rPr lang="es-A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Resolver problemas en computadora</a:t>
            </a:r>
          </a:p>
        </p:txBody>
      </p:sp>
    </p:spTree>
    <p:extLst>
      <p:ext uri="{BB962C8B-B14F-4D97-AF65-F5344CB8AC3E}">
        <p14:creationId xmlns:p14="http://schemas.microsoft.com/office/powerpoint/2010/main" val="285079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960148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 w="10541" cmpd="sng">
                <a:solidFill>
                  <a:srgbClr val="2DA2BF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2DA2BF">
                      <a:tint val="40000"/>
                      <a:satMod val="250000"/>
                    </a:srgbClr>
                  </a:gs>
                  <a:gs pos="9000">
                    <a:srgbClr val="2DA2BF">
                      <a:tint val="52000"/>
                      <a:satMod val="300000"/>
                    </a:srgbClr>
                  </a:gs>
                  <a:gs pos="50000">
                    <a:srgbClr val="2DA2BF">
                      <a:shade val="20000"/>
                      <a:satMod val="300000"/>
                    </a:srgbClr>
                  </a:gs>
                  <a:gs pos="79000">
                    <a:srgbClr val="2DA2BF">
                      <a:tint val="52000"/>
                      <a:satMod val="300000"/>
                    </a:srgbClr>
                  </a:gs>
                  <a:gs pos="100000">
                    <a:srgbClr val="2DA2B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0600" y="1988840"/>
            <a:ext cx="845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Comprender el problema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Trazar un plan para resolverlo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Escribir el algoritmo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Codificarlo (programa lenguaje C)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Verificar si funciona bien</a:t>
            </a:r>
            <a:endParaRPr kumimoji="0" lang="en-US" sz="2800" b="0" i="0" u="none" strike="noStrike" kern="1200" cap="none" spc="0" normalizeH="0" baseline="0" noProof="0" dirty="0">
              <a:ln w="0"/>
              <a:solidFill>
                <a:srgbClr val="2DA2B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Lucida Sans Unicode"/>
              <a:ea typeface="+mn-ea"/>
              <a:cs typeface="+mn-cs"/>
            </a:endParaRPr>
          </a:p>
        </p:txBody>
      </p:sp>
      <p:pic>
        <p:nvPicPr>
          <p:cNvPr id="10" name="Picture 4" descr="C:\Users\Cesar\AppData\Local\Microsoft\Windows\INetCache\IE\W03VX2YR\Gtk-ok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514" y="2788275"/>
            <a:ext cx="564525" cy="5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rmAutofit/>
          </a:bodyPr>
          <a:lstStyle/>
          <a:p>
            <a:r>
              <a:rPr lang="es-A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Resolver problemas en computadora</a:t>
            </a: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1143000" y="4876800"/>
            <a:ext cx="7203570" cy="609599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EF5FA">
                    <a:lumMod val="25000"/>
                  </a:srgb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Lucida Sans Unicode"/>
                <a:ea typeface="+mj-ea"/>
                <a:cs typeface="+mj-cs"/>
              </a:rPr>
              <a:t>Problema: Calcular el promedio de tres valores enteros.</a:t>
            </a:r>
          </a:p>
        </p:txBody>
      </p:sp>
      <p:pic>
        <p:nvPicPr>
          <p:cNvPr id="15" name="Picture 4" descr="C:\Users\Cesar\AppData\Local\Microsoft\Windows\INetCache\IE\W03VX2YR\Gtk-ok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75" y="1846840"/>
            <a:ext cx="564525" cy="5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Cesar\AppData\Local\Microsoft\Windows\INetCache\IE\W03VX2YR\Gtk-ok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75" y="2276872"/>
            <a:ext cx="564525" cy="5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1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88913"/>
            <a:ext cx="7772400" cy="503237"/>
          </a:xfrm>
        </p:spPr>
        <p:txBody>
          <a:bodyPr>
            <a:normAutofit fontScale="90000"/>
          </a:bodyPr>
          <a:lstStyle/>
          <a:p>
            <a:r>
              <a:rPr lang="es-A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Algoritmo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0" y="9080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1 CuadroTexto"/>
          <p:cNvSpPr txBox="1">
            <a:spLocks noChangeArrowheads="1"/>
          </p:cNvSpPr>
          <p:nvPr/>
        </p:nvSpPr>
        <p:spPr bwMode="auto">
          <a:xfrm>
            <a:off x="539750" y="1196975"/>
            <a:ext cx="8375650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2000" dirty="0" smtClean="0"/>
              <a:t>Un </a:t>
            </a:r>
            <a:r>
              <a:rPr lang="es-AR" sz="2000" b="1" dirty="0" smtClean="0"/>
              <a:t>algoritmo</a:t>
            </a:r>
            <a:r>
              <a:rPr lang="es-AR" sz="2000" dirty="0" smtClean="0"/>
              <a:t> es una </a:t>
            </a:r>
            <a:r>
              <a:rPr lang="es-AR" sz="2000" i="1" dirty="0" smtClean="0"/>
              <a:t>forma de describir la solución de un problema</a:t>
            </a:r>
            <a:r>
              <a:rPr lang="es-AR" sz="2000" dirty="0" smtClean="0"/>
              <a:t>, </a:t>
            </a:r>
            <a:r>
              <a:rPr lang="es-AR" sz="2000" u="sng" dirty="0" smtClean="0"/>
              <a:t>explicando </a:t>
            </a:r>
            <a:r>
              <a:rPr lang="es-AR" sz="2000" i="1" u="sng" dirty="0" smtClean="0"/>
              <a:t>paso a paso</a:t>
            </a:r>
            <a:r>
              <a:rPr lang="es-AR" sz="2000" dirty="0" smtClean="0"/>
              <a:t>, cómo se debe proceder para llegar a una </a:t>
            </a:r>
            <a:r>
              <a:rPr lang="es-AR" sz="2000" i="1" dirty="0" err="1" smtClean="0"/>
              <a:t>respuesta</a:t>
            </a:r>
            <a:r>
              <a:rPr lang="es-AR" sz="2000" dirty="0" err="1" smtClean="0"/>
              <a:t>encuadrada</a:t>
            </a:r>
            <a:r>
              <a:rPr lang="es-AR" sz="2000" dirty="0" smtClean="0"/>
              <a:t> a los </a:t>
            </a:r>
            <a:r>
              <a:rPr lang="es-AR" sz="2000" i="1" dirty="0" smtClean="0"/>
              <a:t>datos</a:t>
            </a:r>
            <a:r>
              <a:rPr lang="es-AR" sz="2000" dirty="0" smtClean="0"/>
              <a:t> disponibles, en un </a:t>
            </a:r>
            <a:r>
              <a:rPr lang="es-AR" sz="2000" i="1" u="sng" dirty="0" smtClean="0"/>
              <a:t>tiempo finito</a:t>
            </a:r>
            <a:r>
              <a:rPr lang="es-AR" sz="2000" dirty="0" smtClean="0"/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b="1" dirty="0" smtClean="0"/>
              <a:t>Características de un algoritmo: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Deber ser </a:t>
            </a:r>
            <a:r>
              <a:rPr lang="es-AR" b="1" dirty="0" smtClean="0"/>
              <a:t>preciso</a:t>
            </a:r>
            <a:r>
              <a:rPr lang="es-AR" dirty="0" smtClean="0"/>
              <a:t>: indicar claramente, sin ambigüedad, cada uno de los pasos a seguir para conseguir el objetivo propuesto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Debe ser</a:t>
            </a:r>
            <a:r>
              <a:rPr lang="es-AR" b="1" dirty="0" smtClean="0"/>
              <a:t> exacto</a:t>
            </a:r>
            <a:r>
              <a:rPr lang="es-AR" dirty="0" smtClean="0"/>
              <a:t>: si se sigue el algoritmo varias veces con el mismo juego de datos, los resultados obtenidos son siempre los mismos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Debe ser</a:t>
            </a:r>
            <a:r>
              <a:rPr lang="es-AR" b="1" dirty="0" smtClean="0"/>
              <a:t> finito</a:t>
            </a:r>
            <a:r>
              <a:rPr lang="es-AR" dirty="0" smtClean="0"/>
              <a:t>: su ejecución debe concluir en algún momento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dirty="0" smtClean="0"/>
          </a:p>
        </p:txBody>
      </p:sp>
      <p:sp>
        <p:nvSpPr>
          <p:cNvPr id="4101" name="4 CuadroTexto"/>
          <p:cNvSpPr txBox="1">
            <a:spLocks noChangeArrowheads="1"/>
          </p:cNvSpPr>
          <p:nvPr/>
        </p:nvSpPr>
        <p:spPr bwMode="auto">
          <a:xfrm>
            <a:off x="8123238" y="476250"/>
            <a:ext cx="930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AR" sz="1600" b="1" dirty="0"/>
              <a:t>(pág. 16</a:t>
            </a:r>
            <a:r>
              <a:rPr lang="es-AR" sz="1600" dirty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5113347"/>
            <a:ext cx="5181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Escribir</a:t>
            </a:r>
            <a:r>
              <a:rPr lang="en-US" sz="2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un </a:t>
            </a:r>
            <a:r>
              <a:rPr lang="en-US" sz="2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algoritmo</a:t>
            </a:r>
            <a:r>
              <a:rPr lang="en-US" sz="2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es</a:t>
            </a:r>
            <a:r>
              <a:rPr lang="en-US" sz="2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diseño</a:t>
            </a:r>
            <a:r>
              <a:rPr lang="en-US" sz="2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es</a:t>
            </a:r>
            <a:r>
              <a:rPr lang="en-US" sz="2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arte</a:t>
            </a:r>
            <a:endParaRPr lang="en-US" sz="2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18114"/>
            <a:ext cx="2522537" cy="211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470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838200"/>
            <a:ext cx="8531225" cy="5715000"/>
          </a:xfr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MX" sz="2400" dirty="0">
                <a:solidFill>
                  <a:schemeClr val="bg1"/>
                </a:solidFill>
                <a:latin typeface="+mj-lt"/>
              </a:rPr>
              <a:t>El objetivo es desarrollar en el estudiante la interpretación de enunciados, el razonamiento y el pensamiento </a:t>
            </a:r>
            <a:r>
              <a:rPr lang="es-MX" sz="2400" dirty="0" smtClean="0">
                <a:solidFill>
                  <a:schemeClr val="bg1"/>
                </a:solidFill>
                <a:latin typeface="+mj-lt"/>
              </a:rPr>
              <a:t>computacional  para </a:t>
            </a:r>
            <a:r>
              <a:rPr lang="es-MX" sz="2400" dirty="0">
                <a:solidFill>
                  <a:schemeClr val="bg1"/>
                </a:solidFill>
                <a:latin typeface="+mj-lt"/>
              </a:rPr>
              <a:t>resolver problemas. </a:t>
            </a:r>
            <a:endParaRPr lang="es-MX" sz="2400" dirty="0" smtClean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es-MX" sz="2400" dirty="0">
                <a:solidFill>
                  <a:schemeClr val="bg1"/>
                </a:solidFill>
                <a:latin typeface="+mj-lt"/>
              </a:rPr>
              <a:t>E</a:t>
            </a:r>
            <a:r>
              <a:rPr lang="es-MX" sz="2400" dirty="0" smtClean="0">
                <a:solidFill>
                  <a:schemeClr val="bg1"/>
                </a:solidFill>
                <a:latin typeface="+mj-lt"/>
              </a:rPr>
              <a:t>nseñar </a:t>
            </a:r>
            <a:r>
              <a:rPr lang="es-MX" sz="2400" dirty="0">
                <a:solidFill>
                  <a:schemeClr val="bg1"/>
                </a:solidFill>
                <a:latin typeface="+mj-lt"/>
              </a:rPr>
              <a:t>una metodología para </a:t>
            </a:r>
            <a:r>
              <a:rPr lang="es-MX" sz="2400" dirty="0" smtClean="0">
                <a:solidFill>
                  <a:schemeClr val="bg1"/>
                </a:solidFill>
                <a:latin typeface="+mj-lt"/>
              </a:rPr>
              <a:t>traducir, mediante un lenguaje computacional, la solución propuesta para que sea ejecutada por la computadora. Para ello se debe </a:t>
            </a:r>
            <a:r>
              <a:rPr lang="es-AR" sz="2400" dirty="0" smtClean="0">
                <a:solidFill>
                  <a:schemeClr val="bg1"/>
                </a:solidFill>
              </a:rPr>
              <a:t>comprender </a:t>
            </a:r>
            <a:r>
              <a:rPr lang="es-AR" sz="2400" dirty="0">
                <a:solidFill>
                  <a:schemeClr val="bg1"/>
                </a:solidFill>
              </a:rPr>
              <a:t>de manera elemental el funcionamiento de una computadora.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AutoShape 2" descr="Características de una computadora - Tecnología + Informátic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5" descr="Algoritmos que ayudan a encontrar el amor y que hasta te salvan la vida -  Colsecor Notici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Qué es un programa? | Desarrollar Inclusió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284" y="3886200"/>
            <a:ext cx="3200400" cy="229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89079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Objetivo</a:t>
            </a:r>
            <a:r>
              <a:rPr lang="en-U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de la </a:t>
            </a:r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asignatura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AutoShape 12" descr="FICA Consulting - Si quieres resolver un problema con alguien, sigue estos  cuatro pas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6" y="3886200"/>
            <a:ext cx="31242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 descr="Tienes un problema? ¡Estupendo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886201"/>
            <a:ext cx="1970468" cy="146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7" descr="Dibujos Animados Icono De Libro Abierto De Lectura Hojeando El Diccionario  Icono De Libro Abierto, Diccionario De Dibujos Animados Icono, Conocimiento  Icono, Libro PNG y Vector para Descargar Gratis | Pngtre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18" y="5105400"/>
            <a:ext cx="1071563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9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C:\Users\Cesar\AppData\Local\Microsoft\Windows\INetCache\IE\W03VX2YR\Gtk-ok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514" y="2788275"/>
            <a:ext cx="564525" cy="5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Cesar\AppData\Local\Microsoft\Windows\INetCache\IE\W03VX2YR\Gtk-ok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75" y="1846840"/>
            <a:ext cx="564525" cy="5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Cesar\AppData\Local\Microsoft\Windows\INetCache\IE\W03VX2YR\Gtk-ok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75" y="2276872"/>
            <a:ext cx="564525" cy="5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479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 w="10541" cmpd="sng">
                <a:solidFill>
                  <a:srgbClr val="2DA2BF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2DA2BF">
                      <a:tint val="40000"/>
                      <a:satMod val="250000"/>
                    </a:srgbClr>
                  </a:gs>
                  <a:gs pos="9000">
                    <a:srgbClr val="2DA2BF">
                      <a:tint val="52000"/>
                      <a:satMod val="300000"/>
                    </a:srgbClr>
                  </a:gs>
                  <a:gs pos="50000">
                    <a:srgbClr val="2DA2BF">
                      <a:shade val="20000"/>
                      <a:satMod val="300000"/>
                    </a:srgbClr>
                  </a:gs>
                  <a:gs pos="79000">
                    <a:srgbClr val="2DA2BF">
                      <a:tint val="52000"/>
                      <a:satMod val="300000"/>
                    </a:srgbClr>
                  </a:gs>
                  <a:gs pos="100000">
                    <a:srgbClr val="2DA2B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1988840"/>
            <a:ext cx="845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Comprender el problema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Trazar un plan para resolverlo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Escribir el algoritmo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Codificarlo (programa lenguaje C)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Verificar si funciona bien</a:t>
            </a:r>
            <a:endParaRPr kumimoji="0" lang="en-US" sz="2800" b="0" i="0" u="none" strike="noStrike" kern="1200" cap="none" spc="0" normalizeH="0" baseline="0" noProof="0" dirty="0">
              <a:ln w="0"/>
              <a:solidFill>
                <a:srgbClr val="2DA2B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861707" y="4509120"/>
            <a:ext cx="76025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 </a:t>
            </a:r>
            <a:r>
              <a:rPr kumimoji="0" lang="es-AR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programa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 es un conjunto de acciones que puede entender y ejecutar una computadora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2" name="Flecha abajo 11"/>
          <p:cNvSpPr/>
          <p:nvPr/>
        </p:nvSpPr>
        <p:spPr>
          <a:xfrm rot="5400000">
            <a:off x="7739880" y="3320286"/>
            <a:ext cx="31460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863086" y="5445224"/>
            <a:ext cx="76025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Lenguaje de programación </a:t>
            </a:r>
            <a:r>
              <a:rPr kumimoji="0" lang="es-AR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es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 conjunto de símbolos (sintaxis) y reglas (semántica)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que permiten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expresar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los programas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.</a:t>
            </a:r>
          </a:p>
        </p:txBody>
      </p:sp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31" y="1024202"/>
            <a:ext cx="308728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rmAutofit/>
          </a:bodyPr>
          <a:lstStyle/>
          <a:p>
            <a:r>
              <a:rPr lang="es-A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Resolver problemas en computadora</a:t>
            </a:r>
          </a:p>
        </p:txBody>
      </p:sp>
    </p:spTree>
    <p:extLst>
      <p:ext uri="{BB962C8B-B14F-4D97-AF65-F5344CB8AC3E}">
        <p14:creationId xmlns:p14="http://schemas.microsoft.com/office/powerpoint/2010/main" val="56157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79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 w="10541" cmpd="sng">
                <a:solidFill>
                  <a:srgbClr val="2DA2BF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2DA2BF">
                      <a:tint val="40000"/>
                      <a:satMod val="250000"/>
                    </a:srgbClr>
                  </a:gs>
                  <a:gs pos="9000">
                    <a:srgbClr val="2DA2BF">
                      <a:tint val="52000"/>
                      <a:satMod val="300000"/>
                    </a:srgbClr>
                  </a:gs>
                  <a:gs pos="50000">
                    <a:srgbClr val="2DA2BF">
                      <a:shade val="20000"/>
                      <a:satMod val="300000"/>
                    </a:srgbClr>
                  </a:gs>
                  <a:gs pos="79000">
                    <a:srgbClr val="2DA2BF">
                      <a:tint val="52000"/>
                      <a:satMod val="300000"/>
                    </a:srgbClr>
                  </a:gs>
                  <a:gs pos="100000">
                    <a:srgbClr val="2DA2B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1988840"/>
            <a:ext cx="845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Comprender el problema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Trazar un plan para resolverlo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Escribir el algoritmo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Codificarlo (programa lenguaje C)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Verificar si funciona bien</a:t>
            </a:r>
            <a:endParaRPr kumimoji="0" lang="en-US" sz="2800" b="0" i="0" u="none" strike="noStrike" kern="1200" cap="none" spc="0" normalizeH="0" baseline="0" noProof="0" dirty="0">
              <a:ln w="0"/>
              <a:solidFill>
                <a:srgbClr val="2DA2B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861707" y="4604935"/>
            <a:ext cx="7602557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Una </a:t>
            </a: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instrucción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es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una combinación de palabras y símbolos que obedeciendo a la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sintaxis propia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de un lenguaje,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son interpretados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y utilizados por el computador para realizar una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determinada acción.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rmAutofit/>
          </a:bodyPr>
          <a:lstStyle/>
          <a:p>
            <a:r>
              <a:rPr lang="es-A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Resolver problemas en computadora</a:t>
            </a:r>
          </a:p>
        </p:txBody>
      </p:sp>
      <p:sp>
        <p:nvSpPr>
          <p:cNvPr id="13" name="Flecha abajo 11"/>
          <p:cNvSpPr/>
          <p:nvPr/>
        </p:nvSpPr>
        <p:spPr>
          <a:xfrm rot="5400000">
            <a:off x="7739880" y="3320286"/>
            <a:ext cx="31460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31" y="1024202"/>
            <a:ext cx="308728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99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79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 w="10541" cmpd="sng">
                <a:solidFill>
                  <a:srgbClr val="2DA2BF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2DA2BF">
                      <a:tint val="40000"/>
                      <a:satMod val="250000"/>
                    </a:srgbClr>
                  </a:gs>
                  <a:gs pos="9000">
                    <a:srgbClr val="2DA2BF">
                      <a:tint val="52000"/>
                      <a:satMod val="300000"/>
                    </a:srgbClr>
                  </a:gs>
                  <a:gs pos="50000">
                    <a:srgbClr val="2DA2BF">
                      <a:shade val="20000"/>
                      <a:satMod val="300000"/>
                    </a:srgbClr>
                  </a:gs>
                  <a:gs pos="79000">
                    <a:srgbClr val="2DA2BF">
                      <a:tint val="52000"/>
                      <a:satMod val="300000"/>
                    </a:srgbClr>
                  </a:gs>
                  <a:gs pos="100000">
                    <a:srgbClr val="2DA2B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3886" y="1988840"/>
            <a:ext cx="845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Comprender el problema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Trazar un plan para resolverlo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Escribir el algoritmo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Codificarlo (programa lenguaje C)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AR" sz="2800" b="0" i="0" u="none" strike="noStrike" kern="1200" cap="none" spc="0" normalizeH="0" baseline="0" noProof="0" dirty="0" smtClean="0">
                <a:ln w="0"/>
                <a:solidFill>
                  <a:srgbClr val="2DA2B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Verificar si funciona bien</a:t>
            </a:r>
            <a:endParaRPr kumimoji="0" lang="en-US" sz="2800" b="0" i="0" u="none" strike="noStrike" kern="1200" cap="none" spc="0" normalizeH="0" baseline="0" noProof="0" dirty="0">
              <a:ln w="0"/>
              <a:solidFill>
                <a:srgbClr val="2DA2B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Lucida Sans Unicode"/>
              <a:ea typeface="+mn-ea"/>
              <a:cs typeface="+mn-cs"/>
            </a:endParaRPr>
          </a:p>
        </p:txBody>
      </p:sp>
      <p:pic>
        <p:nvPicPr>
          <p:cNvPr id="11" name="Picture 4" descr="C:\Users\Cesar\AppData\Local\Microsoft\Windows\INetCache\IE\W03VX2YR\Gtk-ok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46840"/>
            <a:ext cx="564525" cy="5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Cesar\AppData\Local\Microsoft\Windows\INetCache\IE\W03VX2YR\Gtk-ok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80928"/>
            <a:ext cx="564525" cy="5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Cesar\AppData\Local\Microsoft\Windows\INetCache\IE\W03VX2YR\Gtk-ok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02" y="2276872"/>
            <a:ext cx="564525" cy="5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861707" y="4704531"/>
            <a:ext cx="60132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Traza o Prueba de escritorio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" name="Flecha abajo 1"/>
          <p:cNvSpPr/>
          <p:nvPr/>
        </p:nvSpPr>
        <p:spPr>
          <a:xfrm rot="5400000">
            <a:off x="5685868" y="3766320"/>
            <a:ext cx="31460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pic>
        <p:nvPicPr>
          <p:cNvPr id="13" name="Picture 4" descr="C:\Users\Cesar\AppData\Local\Microsoft\Windows\INetCache\IE\W03VX2YR\Gtk-ok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227" y="3194854"/>
            <a:ext cx="564525" cy="5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870803"/>
            <a:ext cx="1208881" cy="222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rmAutofit/>
          </a:bodyPr>
          <a:lstStyle/>
          <a:p>
            <a:r>
              <a:rPr lang="es-A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Resolver problemas en computadora</a:t>
            </a:r>
          </a:p>
        </p:txBody>
      </p:sp>
    </p:spTree>
    <p:extLst>
      <p:ext uri="{BB962C8B-B14F-4D97-AF65-F5344CB8AC3E}">
        <p14:creationId xmlns:p14="http://schemas.microsoft.com/office/powerpoint/2010/main" val="23014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3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2549871"/>
              </p:ext>
            </p:extLst>
          </p:nvPr>
        </p:nvGraphicFramePr>
        <p:xfrm>
          <a:off x="457200" y="2680320"/>
          <a:ext cx="8229600" cy="326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269" name="6 CuadroTexto"/>
          <p:cNvSpPr txBox="1">
            <a:spLocks noChangeArrowheads="1"/>
          </p:cNvSpPr>
          <p:nvPr/>
        </p:nvSpPr>
        <p:spPr bwMode="auto">
          <a:xfrm>
            <a:off x="534988" y="1209675"/>
            <a:ext cx="80645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s-AR" sz="2400" b="1" dirty="0"/>
              <a:t>El procesamiento de la información</a:t>
            </a:r>
            <a:r>
              <a:rPr lang="es-AR" sz="2400" dirty="0"/>
              <a:t> =&gt; </a:t>
            </a:r>
            <a:br>
              <a:rPr lang="es-AR" sz="2400" dirty="0"/>
            </a:br>
            <a:r>
              <a:rPr lang="es-AR" sz="2400" u="sng" dirty="0"/>
              <a:t>tomar datos</a:t>
            </a:r>
            <a:r>
              <a:rPr lang="es-AR" sz="2400" dirty="0"/>
              <a:t>, </a:t>
            </a:r>
            <a:r>
              <a:rPr lang="es-AR" sz="2400" u="sng" dirty="0" smtClean="0"/>
              <a:t>procesarlos </a:t>
            </a:r>
            <a:r>
              <a:rPr lang="es-AR" sz="2400" dirty="0" smtClean="0"/>
              <a:t> y </a:t>
            </a:r>
            <a:r>
              <a:rPr lang="es-AR" sz="2400" u="sng" dirty="0"/>
              <a:t>emitir resultado</a:t>
            </a:r>
            <a:endParaRPr lang="es-AR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0479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computacional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utoShape 2" descr="Computadoras De Escritorio, Ordenador Personal, Iconos De Equipo imagen png  - imagen transparente descarga gratui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23819"/>
            <a:ext cx="1434921" cy="16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3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Tenemos libertad para pensar? — La Mente es Maravillosa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00200" y="4438702"/>
            <a:ext cx="6934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buAutoNum type="arabicParenR"/>
            </a:pPr>
            <a:r>
              <a:rPr lang="es-AR" sz="32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Datos (entran x teclado)</a:t>
            </a:r>
          </a:p>
          <a:p>
            <a:pPr marL="742950" lvl="0" indent="-742950">
              <a:buAutoNum type="arabicParenR"/>
            </a:pPr>
            <a:r>
              <a:rPr lang="es-AR" sz="32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Resultados (salen x pantalla)</a:t>
            </a:r>
          </a:p>
          <a:p>
            <a:pPr marL="742950" lvl="0" indent="-742950">
              <a:buAutoNum type="arabicParenR"/>
            </a:pPr>
            <a:r>
              <a:rPr lang="es-AR" sz="32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Proceso-Metodología (resolución)</a:t>
            </a:r>
            <a:endParaRPr lang="en-US" sz="32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62" y="1676400"/>
            <a:ext cx="6908804" cy="175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709301"/>
            <a:ext cx="1608804" cy="1066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7" y="1524000"/>
            <a:ext cx="8096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435" y="2840586"/>
            <a:ext cx="1509662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114799" y="2840586"/>
            <a:ext cx="1219200" cy="1285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3600" b="1" dirty="0" smtClean="0">
                <a:ln w="1905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RAM</a:t>
            </a:r>
            <a:endParaRPr lang="en-US" sz="3600" b="1" dirty="0">
              <a:ln w="1905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23819"/>
            <a:ext cx="1434921" cy="165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0" y="30479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computacional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629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88913"/>
            <a:ext cx="7772400" cy="5032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A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Ejemplo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0" y="9080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3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0306644"/>
              </p:ext>
            </p:extLst>
          </p:nvPr>
        </p:nvGraphicFramePr>
        <p:xfrm>
          <a:off x="457200" y="1988840"/>
          <a:ext cx="8229600" cy="326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93" name="1 CuadroTexto"/>
          <p:cNvSpPr txBox="1">
            <a:spLocks noChangeArrowheads="1"/>
          </p:cNvSpPr>
          <p:nvPr/>
        </p:nvSpPr>
        <p:spPr bwMode="auto">
          <a:xfrm>
            <a:off x="539750" y="1341438"/>
            <a:ext cx="8064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s-AR" dirty="0"/>
              <a:t>Se desea realizar un algoritmo para calcular el </a:t>
            </a:r>
            <a:r>
              <a:rPr lang="es-AR" b="1" dirty="0">
                <a:solidFill>
                  <a:srgbClr val="00B050"/>
                </a:solidFill>
              </a:rPr>
              <a:t>área</a:t>
            </a:r>
            <a:r>
              <a:rPr lang="es-AR" dirty="0"/>
              <a:t> y el </a:t>
            </a:r>
            <a:r>
              <a:rPr lang="es-AR" b="1" dirty="0">
                <a:solidFill>
                  <a:srgbClr val="00B050"/>
                </a:solidFill>
              </a:rPr>
              <a:t>perímetro</a:t>
            </a:r>
            <a:r>
              <a:rPr lang="es-AR" dirty="0"/>
              <a:t> de un </a:t>
            </a:r>
            <a:r>
              <a:rPr lang="es-AR" b="1" dirty="0"/>
              <a:t>círculo</a:t>
            </a:r>
            <a:r>
              <a:rPr lang="es-AR" dirty="0"/>
              <a:t> en función de su </a:t>
            </a:r>
            <a:r>
              <a:rPr lang="es-AR" b="1" dirty="0">
                <a:solidFill>
                  <a:srgbClr val="FF0000"/>
                </a:solidFill>
              </a:rPr>
              <a:t>radio</a:t>
            </a:r>
            <a:r>
              <a:rPr lang="es-AR" dirty="0"/>
              <a:t>.</a:t>
            </a:r>
          </a:p>
        </p:txBody>
      </p:sp>
      <p:sp>
        <p:nvSpPr>
          <p:cNvPr id="10246" name="6 CuadroTexto"/>
          <p:cNvSpPr txBox="1">
            <a:spLocks noChangeArrowheads="1"/>
          </p:cNvSpPr>
          <p:nvPr/>
        </p:nvSpPr>
        <p:spPr bwMode="auto">
          <a:xfrm>
            <a:off x="534988" y="4941888"/>
            <a:ext cx="80645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s-AR" b="1" dirty="0"/>
              <a:t>Algoritmo asociado escrito en forma coloquial:</a:t>
            </a:r>
          </a:p>
          <a:p>
            <a:pPr eaLnBrk="1" hangingPunct="1"/>
            <a:r>
              <a:rPr lang="es-AR" dirty="0"/>
              <a:t>- Dar el valor de radio y guardar ese valor con el nombre R</a:t>
            </a:r>
          </a:p>
          <a:p>
            <a:pPr eaLnBrk="1" hangingPunct="1"/>
            <a:r>
              <a:rPr lang="es-AR" dirty="0"/>
              <a:t>- Calcular el área como pi * R * R</a:t>
            </a:r>
          </a:p>
          <a:p>
            <a:pPr eaLnBrk="1" hangingPunct="1"/>
            <a:r>
              <a:rPr lang="es-AR" dirty="0"/>
              <a:t>- Calcular el perímetro como 2 * pi * R</a:t>
            </a:r>
          </a:p>
          <a:p>
            <a:pPr eaLnBrk="1" hangingPunct="1"/>
            <a:r>
              <a:rPr lang="es-AR" dirty="0"/>
              <a:t>- Informar los resultados de área y perímetro</a:t>
            </a:r>
          </a:p>
        </p:txBody>
      </p:sp>
      <p:sp>
        <p:nvSpPr>
          <p:cNvPr id="12295" name="6 CuadroTexto"/>
          <p:cNvSpPr txBox="1">
            <a:spLocks noChangeArrowheads="1"/>
          </p:cNvSpPr>
          <p:nvPr/>
        </p:nvSpPr>
        <p:spPr bwMode="auto">
          <a:xfrm>
            <a:off x="7885113" y="476250"/>
            <a:ext cx="1203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s-AR" sz="1600" dirty="0"/>
              <a:t>(pág. 15/16)</a:t>
            </a:r>
          </a:p>
        </p:txBody>
      </p:sp>
    </p:spTree>
    <p:extLst>
      <p:ext uri="{BB962C8B-B14F-4D97-AF65-F5344CB8AC3E}">
        <p14:creationId xmlns:p14="http://schemas.microsoft.com/office/powerpoint/2010/main" val="332783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2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88913"/>
            <a:ext cx="7772400" cy="503237"/>
          </a:xfrm>
        </p:spPr>
        <p:txBody>
          <a:bodyPr>
            <a:normAutofit fontScale="90000"/>
          </a:bodyPr>
          <a:lstStyle/>
          <a:p>
            <a:r>
              <a:rPr lang="es-AR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Algoritmo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0" y="9080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4" name="1 CuadroTexto"/>
          <p:cNvSpPr txBox="1">
            <a:spLocks noChangeArrowheads="1"/>
          </p:cNvSpPr>
          <p:nvPr/>
        </p:nvSpPr>
        <p:spPr bwMode="auto">
          <a:xfrm>
            <a:off x="539750" y="1196975"/>
            <a:ext cx="80645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AR" b="1"/>
              <a:t>Problemas algorítmicos</a:t>
            </a:r>
            <a:r>
              <a:rPr lang="es-AR"/>
              <a:t>: son aquellos problemas cuya solución puede expresarse mediante un algoritmo.</a:t>
            </a:r>
          </a:p>
          <a:p>
            <a:endParaRPr lang="es-AR"/>
          </a:p>
          <a:p>
            <a:r>
              <a:rPr lang="es-AR"/>
              <a:t>En la vida cotidiana encontramos muchos problemas algorítmicos, tanto dentro como fuera del campo de la Informática.</a:t>
            </a:r>
          </a:p>
          <a:p>
            <a:endParaRPr lang="es-AR"/>
          </a:p>
        </p:txBody>
      </p:sp>
      <p:sp>
        <p:nvSpPr>
          <p:cNvPr id="20485" name="4 CuadroTexto"/>
          <p:cNvSpPr txBox="1">
            <a:spLocks noChangeArrowheads="1"/>
          </p:cNvSpPr>
          <p:nvPr/>
        </p:nvSpPr>
        <p:spPr bwMode="auto">
          <a:xfrm>
            <a:off x="611188" y="5519738"/>
            <a:ext cx="8064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AR"/>
              <a:t>P</a:t>
            </a:r>
            <a:r>
              <a:rPr lang="es-AR" smtClean="0"/>
              <a:t>roblema</a:t>
            </a:r>
            <a:r>
              <a:rPr lang="es-AR" dirty="0"/>
              <a:t>:  </a:t>
            </a:r>
            <a:r>
              <a:rPr lang="es-AR" b="1" dirty="0"/>
              <a:t>Escribir todos los números </a:t>
            </a:r>
            <a:r>
              <a:rPr lang="es-AR" b="1" dirty="0" smtClean="0"/>
              <a:t>impares comenzando </a:t>
            </a:r>
            <a:r>
              <a:rPr lang="es-AR" b="1" dirty="0"/>
              <a:t>desde el 1</a:t>
            </a:r>
            <a:r>
              <a:rPr lang="es-AR" dirty="0"/>
              <a:t>.</a:t>
            </a:r>
          </a:p>
          <a:p>
            <a:r>
              <a:rPr lang="es-AR" dirty="0"/>
              <a:t>¿Es un problema algorítmico?</a:t>
            </a:r>
          </a:p>
        </p:txBody>
      </p:sp>
      <p:sp>
        <p:nvSpPr>
          <p:cNvPr id="20486" name="5 CuadroTexto"/>
          <p:cNvSpPr txBox="1">
            <a:spLocks noChangeArrowheads="1"/>
          </p:cNvSpPr>
          <p:nvPr/>
        </p:nvSpPr>
        <p:spPr bwMode="auto">
          <a:xfrm>
            <a:off x="611188" y="6227763"/>
            <a:ext cx="8064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AR"/>
              <a:t>No, porque no cumple con la condición de finitud.</a:t>
            </a:r>
          </a:p>
        </p:txBody>
      </p:sp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611188" y="2852738"/>
          <a:ext cx="7848600" cy="22907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24300"/>
                <a:gridCol w="3924300"/>
              </a:tblGrid>
              <a:tr h="370652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Problema algorítmico</a:t>
                      </a:r>
                      <a:endParaRPr lang="es-AR" sz="1800" dirty="0"/>
                    </a:p>
                  </a:txBody>
                  <a:tcPr marL="91437" marR="91437" marT="45699" marB="45699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Algoritmo</a:t>
                      </a:r>
                      <a:endParaRPr lang="es-AR" sz="1800" dirty="0"/>
                    </a:p>
                  </a:txBody>
                  <a:tcPr marL="91437" marR="91437" marT="45699" marB="45699"/>
                </a:tc>
              </a:tr>
              <a:tr h="640037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Cambiar la rueda a un auto</a:t>
                      </a:r>
                      <a:endParaRPr lang="es-AR" sz="1800" dirty="0"/>
                    </a:p>
                  </a:txBody>
                  <a:tcPr marL="91437" marR="91437" marT="45699" marB="4569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dirty="0" smtClean="0"/>
                        <a:t>Pasos a seguir para cambiar la rueda de un auto</a:t>
                      </a:r>
                      <a:endParaRPr lang="es-AR" sz="1800" dirty="0"/>
                    </a:p>
                  </a:txBody>
                  <a:tcPr marL="91437" marR="91437" marT="45699" marB="45699"/>
                </a:tc>
              </a:tr>
              <a:tr h="640037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Resolver una ecuación matemática</a:t>
                      </a:r>
                      <a:endParaRPr lang="es-AR" sz="1800" dirty="0"/>
                    </a:p>
                  </a:txBody>
                  <a:tcPr marL="91437" marR="91437" marT="45699" marB="4569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dirty="0" smtClean="0"/>
                        <a:t>Pasos para resolver una ecuación matemática</a:t>
                      </a:r>
                      <a:endParaRPr lang="es-AR" sz="1800" dirty="0"/>
                    </a:p>
                  </a:txBody>
                  <a:tcPr marL="91437" marR="91437" marT="45699" marB="45699"/>
                </a:tc>
              </a:tr>
              <a:tr h="640037"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Ir a la Biblioteca</a:t>
                      </a:r>
                      <a:r>
                        <a:rPr lang="es-AR" sz="1800" baseline="0" dirty="0" smtClean="0"/>
                        <a:t> desde el aula 1</a:t>
                      </a:r>
                      <a:endParaRPr lang="es-AR" sz="1800" dirty="0"/>
                    </a:p>
                  </a:txBody>
                  <a:tcPr marL="91437" marR="91437" marT="45699" marB="4569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dirty="0" smtClean="0"/>
                        <a:t>Conjunto de acciones para ir a la Biblioteca desde el aula 1</a:t>
                      </a:r>
                      <a:endParaRPr lang="es-AR" sz="1800" dirty="0"/>
                    </a:p>
                  </a:txBody>
                  <a:tcPr marL="91437" marR="91437" marT="45699" marB="45699"/>
                </a:tc>
              </a:tr>
            </a:tbl>
          </a:graphicData>
        </a:graphic>
      </p:graphicFrame>
      <p:sp>
        <p:nvSpPr>
          <p:cNvPr id="7192" name="7 CuadroTexto"/>
          <p:cNvSpPr txBox="1">
            <a:spLocks noChangeArrowheads="1"/>
          </p:cNvSpPr>
          <p:nvPr/>
        </p:nvSpPr>
        <p:spPr bwMode="auto">
          <a:xfrm>
            <a:off x="8123238" y="476250"/>
            <a:ext cx="9175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AR" sz="1600"/>
              <a:t>(pág. 18)</a:t>
            </a:r>
          </a:p>
        </p:txBody>
      </p:sp>
    </p:spTree>
    <p:extLst>
      <p:ext uri="{BB962C8B-B14F-4D97-AF65-F5344CB8AC3E}">
        <p14:creationId xmlns:p14="http://schemas.microsoft.com/office/powerpoint/2010/main" val="110070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build="p"/>
      <p:bldP spid="20485" grpId="0" build="p"/>
      <p:bldP spid="2048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Hacemos un descanso de 5’ y luego</a:t>
            </a:r>
            <a:r>
              <a:rPr lang="es-AR" sz="3200" dirty="0"/>
              <a:t> </a:t>
            </a:r>
            <a:r>
              <a:rPr lang="es-AR" sz="3200" dirty="0" smtClean="0"/>
              <a:t>seguimos …</a:t>
            </a:r>
            <a:endParaRPr lang="en-US" sz="3200" dirty="0"/>
          </a:p>
        </p:txBody>
      </p:sp>
      <p:sp>
        <p:nvSpPr>
          <p:cNvPr id="3" name="AutoShape 2" descr="Ensaladas GIFs | Ten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Investigacion Puzzle GIF - Investigacion Puzzle Lightbulb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03" y="1562100"/>
            <a:ext cx="4978400" cy="3733800"/>
          </a:xfrm>
          <a:prstGeom prst="rect">
            <a:avLst/>
          </a:prstGeom>
        </p:spPr>
      </p:pic>
      <p:pic>
        <p:nvPicPr>
          <p:cNvPr id="5128" name="Picture 8" descr="C:\Users\Cesar\AppData\Local\Microsoft\Windows\INetCache\IE\O7K7IJX0\1200px-Musical.ly_vector_logo.svg[1].png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603" y="436486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ldPlay Viva la vid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86203" y="563486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4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14400"/>
            <a:ext cx="6629400" cy="1600200"/>
          </a:xfrm>
        </p:spPr>
        <p:txBody>
          <a:bodyPr>
            <a:normAutofit/>
          </a:bodyPr>
          <a:lstStyle/>
          <a:p>
            <a:r>
              <a:rPr lang="es-MX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Conceptos y elementos básicos para la resolución algorítmica </a:t>
            </a:r>
            <a:r>
              <a:rPr lang="es-MX" sz="3200" dirty="0"/>
              <a:t/>
            </a:r>
            <a:br>
              <a:rPr lang="es-MX" sz="3200" dirty="0"/>
            </a:br>
            <a:endParaRPr lang="es-AR" sz="3200" dirty="0"/>
          </a:p>
        </p:txBody>
      </p:sp>
      <p:sp>
        <p:nvSpPr>
          <p:cNvPr id="4" name="AutoShape 2" descr="Rompecabezas: ¿Cuál es el mejor del 2020? | SINCAB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0"/>
            <a:ext cx="5638800" cy="3752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0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¿</a:t>
            </a:r>
            <a:r>
              <a:rPr lang="es-AR" sz="2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Cómo se representa un dato en una computadora?</a:t>
            </a:r>
            <a:endParaRPr lang="es-AR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85825" y="3233445"/>
            <a:ext cx="4295775" cy="86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4822" y="1628781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enteros</a:t>
            </a:r>
            <a:endParaRPr lang="es-A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2625" y="2771781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reales</a:t>
            </a:r>
            <a:endParaRPr lang="es-A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5608" y="143675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caracteres</a:t>
            </a:r>
            <a:endParaRPr lang="es-A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4245" y="386491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palabras</a:t>
            </a:r>
            <a:endParaRPr lang="es-A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2090446"/>
            <a:ext cx="3690938" cy="538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5" descr="b) Representación de palabras. El código ASCII - TICO Eduardo y David  2013-201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17063"/>
            <a:ext cx="27432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87" y="4400550"/>
            <a:ext cx="17240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9" y="4342729"/>
            <a:ext cx="3048045" cy="227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 descr="C:\Users\Cesar\AppData\Local\Microsoft\Windows\INetCache\IE\2VXAKQYW\computer-technology-equipment-macro-plate-electronic-1223640-pxhere.com_resize[1]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4" y="4832134"/>
            <a:ext cx="1901825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5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99" y="838200"/>
            <a:ext cx="8534401" cy="571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0437" y="1295400"/>
            <a:ext cx="5676363" cy="7620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AR" dirty="0" smtClean="0">
                <a:solidFill>
                  <a:schemeClr val="bg1"/>
                </a:solidFill>
              </a:rPr>
              <a:t>Apunte Hardware y Software</a:t>
            </a:r>
          </a:p>
          <a:p>
            <a:pPr marL="514350" indent="-514350">
              <a:buFont typeface="+mj-lt"/>
              <a:buAutoNum type="arabicPeriod"/>
            </a:pPr>
            <a:endParaRPr lang="es-AR" dirty="0" smtClean="0"/>
          </a:p>
          <a:p>
            <a:pPr marL="971550" lvl="1" indent="-571500" algn="just">
              <a:buFont typeface="+mj-lt"/>
              <a:buAutoNum type="romanLcPeriod"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/>
            </a:r>
            <a:br>
              <a:rPr lang="en-US" dirty="0"/>
            </a:br>
            <a:endParaRPr lang="es-MX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0"/>
            <a:ext cx="1947661" cy="275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66092"/>
            <a:ext cx="1905000" cy="11723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0400" y="3695700"/>
            <a:ext cx="4453139" cy="9906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es-MX" sz="3200" dirty="0" smtClean="0">
                <a:solidFill>
                  <a:schemeClr val="bg1"/>
                </a:solidFill>
              </a:rPr>
              <a:t>2. Capitulo </a:t>
            </a:r>
            <a:r>
              <a:rPr lang="es-MX" sz="3200" dirty="0">
                <a:solidFill>
                  <a:schemeClr val="bg1"/>
                </a:solidFill>
              </a:rPr>
              <a:t>1 del libro </a:t>
            </a:r>
            <a:endParaRPr lang="es-MX" sz="3200" dirty="0" smtClean="0">
              <a:solidFill>
                <a:schemeClr val="bg1"/>
              </a:solidFill>
            </a:endParaRPr>
          </a:p>
          <a:p>
            <a:pPr lvl="1" algn="just"/>
            <a:r>
              <a:rPr lang="es-AR" dirty="0" smtClean="0">
                <a:solidFill>
                  <a:schemeClr val="bg1"/>
                </a:solidFill>
                <a:latin typeface="+mj-lt"/>
              </a:rPr>
              <a:t>Hasta </a:t>
            </a:r>
            <a:r>
              <a:rPr lang="es-AR" b="1" dirty="0" smtClean="0">
                <a:solidFill>
                  <a:schemeClr val="bg1"/>
                </a:solidFill>
              </a:rPr>
              <a:t>1.5.6 </a:t>
            </a:r>
            <a:r>
              <a:rPr lang="es-AR" b="1" dirty="0">
                <a:solidFill>
                  <a:schemeClr val="bg1"/>
                </a:solidFill>
              </a:rPr>
              <a:t>Expresiones</a:t>
            </a:r>
            <a:r>
              <a:rPr lang="es-AR" dirty="0">
                <a:solidFill>
                  <a:schemeClr val="bg1"/>
                </a:solidFill>
              </a:rPr>
              <a:t> </a:t>
            </a:r>
            <a:endParaRPr lang="es-AR" dirty="0" smtClean="0">
              <a:solidFill>
                <a:schemeClr val="bg1"/>
              </a:solidFill>
            </a:endParaRPr>
          </a:p>
          <a:p>
            <a:pPr lvl="1" algn="just"/>
            <a:r>
              <a:rPr lang="es-AR" dirty="0">
                <a:solidFill>
                  <a:schemeClr val="bg1"/>
                </a:solidFill>
              </a:rPr>
              <a:t/>
            </a:r>
            <a:br>
              <a:rPr lang="es-AR" dirty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lvl="1" algn="just"/>
            <a:r>
              <a:rPr lang="es-MX" dirty="0" smtClean="0">
                <a:latin typeface="+mj-lt"/>
              </a:rPr>
              <a:t> </a:t>
            </a:r>
            <a:r>
              <a:rPr lang="es-MX" dirty="0">
                <a:latin typeface="+mj-lt"/>
              </a:rPr>
              <a:t/>
            </a:r>
            <a:br>
              <a:rPr lang="es-MX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89079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¿</a:t>
            </a:r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Qué</a:t>
            </a:r>
            <a:r>
              <a:rPr lang="en-U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veremos</a:t>
            </a:r>
            <a:r>
              <a:rPr lang="en-U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hoy?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68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Tipo de datos</a:t>
            </a:r>
            <a:endParaRPr lang="es-AR" sz="29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27584" y="1359488"/>
            <a:ext cx="76025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Según el tipo de dato, el microprocesador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reserva una porción de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memoria RAM </a:t>
            </a:r>
            <a:r>
              <a:rPr kumimoji="0" lang="es-AR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o memoria principal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para almacenar los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valores.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921362" y="2541537"/>
            <a:ext cx="12137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Entero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Real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Lógico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Caracter</a:t>
            </a:r>
            <a:endParaRPr kumimoji="0" lang="es-A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</p:txBody>
      </p:sp>
      <p:sp>
        <p:nvSpPr>
          <p:cNvPr id="2" name="Flecha abajo 1"/>
          <p:cNvSpPr/>
          <p:nvPr/>
        </p:nvSpPr>
        <p:spPr>
          <a:xfrm rot="16200000">
            <a:off x="3224814" y="1967877"/>
            <a:ext cx="432048" cy="1764196"/>
          </a:xfrm>
          <a:prstGeom prst="downArrow">
            <a:avLst>
              <a:gd name="adj1" fmla="val 2984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468730" y="3269167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Según 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Representación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Interna 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192494" y="2514600"/>
            <a:ext cx="22083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2 Bytes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4 Bytes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1 Byte</a:t>
            </a:r>
            <a:endParaRPr kumimoji="0" lang="es-A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1 Byte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37" y="3500437"/>
            <a:ext cx="2257425" cy="275272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65378" y="2541537"/>
            <a:ext cx="936104" cy="38044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077062" y="3060835"/>
            <a:ext cx="936104" cy="3804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958126" y="4164132"/>
            <a:ext cx="1134985" cy="380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4" name="Rectángulo 18"/>
          <p:cNvSpPr/>
          <p:nvPr/>
        </p:nvSpPr>
        <p:spPr>
          <a:xfrm>
            <a:off x="1045906" y="3655193"/>
            <a:ext cx="936104" cy="380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4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Variables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27584" y="1359488"/>
            <a:ext cx="76025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Una variable es un objeto de memoria cuyo valor puede cambiar durante el desarrollo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del algoritmo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o ejecución del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programa.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55576" y="2276872"/>
            <a:ext cx="552636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Atributos: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	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   Nombre: </a:t>
            </a:r>
            <a:r>
              <a:rPr kumimoji="0" lang="es-A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suma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	   Tipo de dato: </a:t>
            </a:r>
            <a:r>
              <a:rPr lang="es-A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entero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	   Valor: </a:t>
            </a:r>
            <a:r>
              <a:rPr lang="es-A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345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352" y="2936864"/>
            <a:ext cx="3658871" cy="126534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55576" y="4725144"/>
            <a:ext cx="77768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La </a:t>
            </a:r>
            <a:r>
              <a:rPr kumimoji="0" lang="es-AR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declaración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de las variables implica darles un lugar en memoria, un nombre y tipo de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dato asociado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6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Constantes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27584" y="1359488"/>
            <a:ext cx="76025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Una </a:t>
            </a: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constante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es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 objeto de memoria cuyo valor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NO cambia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durante el desarrollo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del algoritmo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o ejecución del 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programa.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55576" y="4725144"/>
            <a:ext cx="77768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Las</a:t>
            </a:r>
            <a:r>
              <a:rPr kumimoji="0" lang="es-AR" sz="1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</a:t>
            </a:r>
            <a:r>
              <a:rPr kumimoji="0" lang="es-AR" sz="180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Lucida Sans Unicode"/>
                <a:ea typeface="+mn-ea"/>
                <a:cs typeface="+mn-cs"/>
              </a:rPr>
              <a:t>constantes</a:t>
            </a:r>
            <a:r>
              <a:rPr kumimoji="0" lang="es-AR" sz="1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Lucida Sans Unicode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se </a:t>
            </a:r>
            <a:r>
              <a:rPr kumimoji="0" lang="es-AR" sz="1800" b="1" i="0" u="sng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definen</a:t>
            </a:r>
            <a:r>
              <a:rPr kumimoji="0" lang="es-AR" sz="1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al comienzo del algoritmo, es decir,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se le da un valor que no cambia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.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96138" y="2914710"/>
            <a:ext cx="1199862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smtClean="0"/>
              <a:t> </a:t>
            </a:r>
          </a:p>
          <a:p>
            <a:pPr algn="ctr"/>
            <a:r>
              <a:rPr lang="es-AR" dirty="0"/>
              <a:t> </a:t>
            </a:r>
            <a:r>
              <a:rPr lang="es-AR" dirty="0" smtClean="0"/>
              <a:t>3,1416</a:t>
            </a:r>
          </a:p>
          <a:p>
            <a:endParaRPr lang="es-AR" dirty="0"/>
          </a:p>
        </p:txBody>
      </p:sp>
      <p:sp>
        <p:nvSpPr>
          <p:cNvPr id="6" name="TextBox 5"/>
          <p:cNvSpPr txBox="1"/>
          <p:nvPr/>
        </p:nvSpPr>
        <p:spPr>
          <a:xfrm>
            <a:off x="5257800" y="2514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/>
              <a:t>Pi</a:t>
            </a:r>
            <a:endParaRPr lang="es-AR" sz="2000" dirty="0"/>
          </a:p>
        </p:txBody>
      </p:sp>
      <p:sp>
        <p:nvSpPr>
          <p:cNvPr id="9" name="Rectángulo 4"/>
          <p:cNvSpPr/>
          <p:nvPr/>
        </p:nvSpPr>
        <p:spPr>
          <a:xfrm>
            <a:off x="755576" y="2276872"/>
            <a:ext cx="552636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Atributos: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	</a:t>
            </a: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   Nombre: </a:t>
            </a:r>
            <a:r>
              <a:rPr kumimoji="0" lang="es-A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rPr>
              <a:t>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	   Valor: </a:t>
            </a:r>
            <a:r>
              <a:rPr lang="es-AR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3,1416</a:t>
            </a:r>
            <a:endParaRPr lang="es-AR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45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Expresiones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27584" y="1359488"/>
            <a:ext cx="76025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Una </a:t>
            </a: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Sans Unicode"/>
                <a:ea typeface="+mn-ea"/>
                <a:cs typeface="+mn-cs"/>
              </a:rPr>
              <a:t>expresión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 describe un cálculo a efectuar cuyo resultado </a:t>
            </a:r>
            <a:endParaRPr kumimoji="0" lang="es-AR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es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un único valor.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727205" y="3919528"/>
            <a:ext cx="2208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Expresiones Aritméticas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5420350" y="3927949"/>
            <a:ext cx="2814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Expresiones Relacionales y Lógicas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073678" y="4648200"/>
            <a:ext cx="1723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NOT, AND, OR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046423" y="4648200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MI10"/>
                <a:ea typeface="+mn-ea"/>
                <a:cs typeface="+mn-cs"/>
              </a:rPr>
              <a:t>&lt; &gt; &lt;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=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MI10"/>
                <a:ea typeface="+mn-ea"/>
                <a:cs typeface="+mn-cs"/>
              </a:rPr>
              <a:t>&gt;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= =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MI10"/>
                <a:ea typeface="+mn-ea"/>
                <a:cs typeface="+mn-cs"/>
              </a:rPr>
              <a:t>&lt; &gt;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6" t="27378" r="12840" b="49953"/>
          <a:stretch/>
        </p:blipFill>
        <p:spPr>
          <a:xfrm>
            <a:off x="1415710" y="2217294"/>
            <a:ext cx="3240360" cy="1789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1821061" y="2639450"/>
                <a:ext cx="2429658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𝑷𝒓𝒐𝒎𝒆𝒅𝒊𝒐</m:t>
                      </m:r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 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𝒃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 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</m:num>
                        <m:den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kumimoji="0" lang="es-A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61" y="2639450"/>
                <a:ext cx="2429658" cy="560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5137033" y="2750218"/>
                <a:ext cx="29995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𝑷𝒓𝒐𝒎𝒆𝒅𝒊𝒐</m:t>
                      </m:r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𝒃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s-AR" sz="1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</m:e>
                      </m:d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/</m:t>
                      </m:r>
                      <m:r>
                        <a:rPr kumimoji="0" lang="es-AR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</m:oMath>
                  </m:oMathPara>
                </a14:m>
                <a:endParaRPr kumimoji="0" lang="es-A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Sans Unico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033" y="2750218"/>
                <a:ext cx="2999547" cy="338554"/>
              </a:xfrm>
              <a:prstGeom prst="rect">
                <a:avLst/>
              </a:prstGeom>
              <a:blipFill>
                <a:blip r:embed="rId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ángulo 12"/>
          <p:cNvSpPr/>
          <p:nvPr/>
        </p:nvSpPr>
        <p:spPr>
          <a:xfrm>
            <a:off x="1371600" y="4703234"/>
            <a:ext cx="2811047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prstClr val="black"/>
                </a:solidFill>
                <a:latin typeface="NimbusRomNo9L-Regu"/>
              </a:rPr>
              <a:t>Resultado del tipo numérico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5727210" y="5105400"/>
            <a:ext cx="2208306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Resultado del </a:t>
            </a:r>
            <a:r>
              <a:rPr kumimoji="0" lang="es-A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-Regu"/>
                <a:ea typeface="+mn-ea"/>
                <a:cs typeface="+mn-cs"/>
              </a:rPr>
              <a:t>tipo lógico</a:t>
            </a:r>
            <a:endParaRPr kumimoji="0" lang="es-A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-Regu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115" y="5715000"/>
            <a:ext cx="80882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2400" b="1" dirty="0" smtClean="0"/>
              <a:t>A continuación veremos las reglas que tiene el procesador  </a:t>
            </a:r>
            <a:r>
              <a:rPr lang="es-MX" sz="2400" b="1" dirty="0"/>
              <a:t>para evaluar expresiones aritméticas</a:t>
            </a:r>
            <a:r>
              <a:rPr lang="es-MX" dirty="0"/>
              <a:t> </a:t>
            </a:r>
            <a:r>
              <a:rPr lang="es-MX" dirty="0" smtClean="0"/>
              <a:t>….</a:t>
            </a:r>
            <a:r>
              <a:rPr lang="es-MX" dirty="0"/>
              <a:t/>
            </a:r>
            <a:br>
              <a:rPr lang="es-MX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0304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6" grpId="0"/>
      <p:bldP spid="7" grpId="0"/>
      <p:bldP spid="16" grpId="0"/>
      <p:bldP spid="21" grpId="0"/>
      <p:bldP spid="13" grpId="0" animBg="1"/>
      <p:bldP spid="17" grpId="0" animBg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98" y="2057400"/>
            <a:ext cx="6837963" cy="185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" y="5791200"/>
            <a:ext cx="8207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(**) En la operación de </a:t>
            </a:r>
            <a:r>
              <a:rPr lang="es-MX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potencia</a:t>
            </a:r>
            <a:r>
              <a:rPr lang="es-MX" dirty="0"/>
              <a:t> se consideran ambos </a:t>
            </a:r>
            <a:r>
              <a:rPr lang="es-MX" dirty="0" err="1"/>
              <a:t>operandos</a:t>
            </a:r>
            <a:r>
              <a:rPr lang="es-MX" dirty="0"/>
              <a:t> como </a:t>
            </a:r>
            <a:r>
              <a:rPr lang="es-MX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enteros</a:t>
            </a:r>
            <a:r>
              <a:rPr lang="es-MX" dirty="0"/>
              <a:t>. Cuando </a:t>
            </a:r>
            <a:r>
              <a:rPr lang="es-MX" dirty="0" smtClean="0"/>
              <a:t>el resultado </a:t>
            </a:r>
            <a:r>
              <a:rPr lang="es-MX" dirty="0"/>
              <a:t>se sale del rango de enteros se lo registra como un número real.</a:t>
            </a:r>
            <a:endParaRPr lang="es-AR" dirty="0"/>
          </a:p>
        </p:txBody>
      </p:sp>
      <p:sp>
        <p:nvSpPr>
          <p:cNvPr id="4" name="Rectangle 3"/>
          <p:cNvSpPr/>
          <p:nvPr/>
        </p:nvSpPr>
        <p:spPr>
          <a:xfrm>
            <a:off x="609600" y="4343400"/>
            <a:ext cx="8207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dirty="0"/>
              <a:t>(*) Cuando en una operación los dos </a:t>
            </a:r>
            <a:r>
              <a:rPr lang="es-MX" dirty="0" err="1"/>
              <a:t>operandos</a:t>
            </a:r>
            <a:r>
              <a:rPr lang="es-MX" dirty="0"/>
              <a:t> son </a:t>
            </a:r>
            <a:r>
              <a:rPr lang="es-MX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enteros</a:t>
            </a:r>
            <a:r>
              <a:rPr lang="es-MX" dirty="0"/>
              <a:t> el resultado es </a:t>
            </a:r>
            <a:r>
              <a:rPr lang="es-MX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entero</a:t>
            </a:r>
            <a:r>
              <a:rPr lang="es-MX" dirty="0"/>
              <a:t>. Pero si </a:t>
            </a:r>
            <a:r>
              <a:rPr lang="es-MX" dirty="0" smtClean="0"/>
              <a:t>al menos </a:t>
            </a:r>
            <a:r>
              <a:rPr lang="es-MX" dirty="0"/>
              <a:t>uno de los </a:t>
            </a:r>
            <a:r>
              <a:rPr lang="es-MX" dirty="0" err="1"/>
              <a:t>operandos</a:t>
            </a:r>
            <a:r>
              <a:rPr lang="es-MX" dirty="0"/>
              <a:t> es </a:t>
            </a:r>
            <a:r>
              <a:rPr lang="es-MX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</a:t>
            </a:r>
            <a:r>
              <a:rPr lang="es-MX" dirty="0"/>
              <a:t>, el entero interviniente se flota, es decir, se </a:t>
            </a:r>
            <a:r>
              <a:rPr lang="es-MX" dirty="0" smtClean="0"/>
              <a:t>convierte </a:t>
            </a:r>
            <a:r>
              <a:rPr lang="es-MX" dirty="0"/>
              <a:t>en notación de punto flotante, y así el procesador opera en real, dando como resultado un número </a:t>
            </a:r>
            <a:r>
              <a:rPr lang="es-MX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</a:t>
            </a:r>
            <a:r>
              <a:rPr lang="es-MX" dirty="0"/>
              <a:t>. </a:t>
            </a:r>
            <a:endParaRPr lang="es-AR" dirty="0"/>
          </a:p>
        </p:txBody>
      </p:sp>
      <p:sp>
        <p:nvSpPr>
          <p:cNvPr id="6" name="Rectangle 5"/>
          <p:cNvSpPr/>
          <p:nvPr/>
        </p:nvSpPr>
        <p:spPr>
          <a:xfrm>
            <a:off x="533400" y="1124745"/>
            <a:ext cx="5791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/>
              <a:t>Reglas para evaluar expresiones aritméticas</a:t>
            </a:r>
            <a:r>
              <a:rPr lang="es-MX" dirty="0"/>
              <a:t> </a:t>
            </a:r>
            <a:br>
              <a:rPr lang="es-MX" dirty="0"/>
            </a:br>
            <a:endParaRPr lang="es-AR" dirty="0"/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s-AR" sz="2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Expresiones aritméticas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4000" y="1073160"/>
              <a:ext cx="8185320" cy="5366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40" y="1063800"/>
                <a:ext cx="8204040" cy="53848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636" y="3274971"/>
            <a:ext cx="1371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90888"/>
            <a:ext cx="1219200" cy="24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49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Expresiones aritméticas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152650"/>
            <a:ext cx="83153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3399" y="1124745"/>
            <a:ext cx="81962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/>
              <a:t>Reglas </a:t>
            </a:r>
            <a:r>
              <a:rPr lang="es-MX" sz="2400" b="1" dirty="0" smtClean="0"/>
              <a:t>de PRECEDENCIA para </a:t>
            </a:r>
            <a:r>
              <a:rPr lang="es-MX" sz="2400" b="1" dirty="0"/>
              <a:t>evaluar expresiones aritméticas</a:t>
            </a:r>
            <a:r>
              <a:rPr lang="es-MX" dirty="0"/>
              <a:t> </a:t>
            </a:r>
            <a:br>
              <a:rPr lang="es-MX" dirty="0"/>
            </a:br>
            <a:endParaRPr lang="es-AR" dirty="0"/>
          </a:p>
        </p:txBody>
      </p:sp>
      <p:sp>
        <p:nvSpPr>
          <p:cNvPr id="2" name="Rectangle 1"/>
          <p:cNvSpPr/>
          <p:nvPr/>
        </p:nvSpPr>
        <p:spPr>
          <a:xfrm>
            <a:off x="3610953" y="2967335"/>
            <a:ext cx="4955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 smtClean="0">
                <a:solidFill>
                  <a:srgbClr val="000000"/>
                </a:solidFill>
              </a:rPr>
              <a:t>(</a:t>
            </a:r>
            <a:r>
              <a:rPr lang="es-MX" sz="2400" dirty="0">
                <a:solidFill>
                  <a:srgbClr val="000000"/>
                </a:solidFill>
              </a:rPr>
              <a:t>2 * X) – 5 </a:t>
            </a:r>
            <a:r>
              <a:rPr lang="es-MX" sz="2400" dirty="0" smtClean="0">
                <a:solidFill>
                  <a:srgbClr val="000000"/>
                </a:solidFill>
              </a:rPr>
              <a:t>/ </a:t>
            </a:r>
            <a:r>
              <a:rPr lang="es-MX" sz="2400" dirty="0">
                <a:solidFill>
                  <a:srgbClr val="000000"/>
                </a:solidFill>
              </a:rPr>
              <a:t>(3 + 8) * 2 = </a:t>
            </a:r>
            <a:r>
              <a:rPr lang="es-MX" sz="2400" dirty="0" smtClean="0">
                <a:solidFill>
                  <a:srgbClr val="000000"/>
                </a:solidFill>
              </a:rPr>
              <a:t>          si </a:t>
            </a:r>
            <a:r>
              <a:rPr lang="es-MX" sz="2400" dirty="0">
                <a:solidFill>
                  <a:srgbClr val="000000"/>
                </a:solidFill>
              </a:rPr>
              <a:t>X es 3 </a:t>
            </a:r>
            <a:endParaRPr lang="es-AR" sz="2400" dirty="0"/>
          </a:p>
        </p:txBody>
      </p:sp>
      <p:sp>
        <p:nvSpPr>
          <p:cNvPr id="3" name="Rectangle 2"/>
          <p:cNvSpPr/>
          <p:nvPr/>
        </p:nvSpPr>
        <p:spPr>
          <a:xfrm>
            <a:off x="5029200" y="4801467"/>
            <a:ext cx="30013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a) </a:t>
            </a:r>
            <a:r>
              <a:rPr lang="es-MX" dirty="0" smtClean="0"/>
              <a:t>  10.5 </a:t>
            </a:r>
            <a:r>
              <a:rPr lang="es-MX" dirty="0"/>
              <a:t>/ 3 =</a:t>
            </a:r>
            <a:br>
              <a:rPr lang="es-MX" dirty="0"/>
            </a:br>
            <a:r>
              <a:rPr lang="es-MX" dirty="0"/>
              <a:t>b) </a:t>
            </a:r>
            <a:r>
              <a:rPr lang="es-MX" dirty="0" smtClean="0"/>
              <a:t>  1</a:t>
            </a:r>
            <a:r>
              <a:rPr lang="es-MX" dirty="0"/>
              <a:t>/ 4 =</a:t>
            </a:r>
            <a:br>
              <a:rPr lang="es-MX" dirty="0"/>
            </a:br>
            <a:r>
              <a:rPr lang="es-MX" dirty="0"/>
              <a:t>c) </a:t>
            </a:r>
            <a:r>
              <a:rPr lang="es-MX" dirty="0" smtClean="0"/>
              <a:t>   1</a:t>
            </a:r>
            <a:r>
              <a:rPr lang="es-MX" dirty="0"/>
              <a:t>/ 4.0 =</a:t>
            </a:r>
            <a:br>
              <a:rPr lang="es-MX" dirty="0"/>
            </a:br>
            <a:r>
              <a:rPr lang="es-MX" dirty="0"/>
              <a:t>d) </a:t>
            </a:r>
            <a:r>
              <a:rPr lang="es-MX" dirty="0" smtClean="0"/>
              <a:t>   3 </a:t>
            </a:r>
            <a:r>
              <a:rPr lang="es-MX" dirty="0"/>
              <a:t>+ 6 * 2 =</a:t>
            </a:r>
            <a:br>
              <a:rPr lang="es-MX" dirty="0"/>
            </a:br>
            <a:r>
              <a:rPr lang="es-MX" dirty="0"/>
              <a:t>e) </a:t>
            </a:r>
            <a:r>
              <a:rPr lang="es-MX" dirty="0" smtClean="0"/>
              <a:t>  -</a:t>
            </a:r>
            <a:r>
              <a:rPr lang="es-MX" dirty="0"/>
              <a:t>4 * 7 + 2 ** 3 / 4 - 5 =</a:t>
            </a:r>
            <a:br>
              <a:rPr lang="es-MX" dirty="0"/>
            </a:br>
            <a:r>
              <a:rPr lang="es-MX" dirty="0"/>
              <a:t>f) </a:t>
            </a:r>
            <a:r>
              <a:rPr lang="es-MX" dirty="0" smtClean="0"/>
              <a:t>   12 </a:t>
            </a:r>
            <a:r>
              <a:rPr lang="es-MX" dirty="0"/>
              <a:t>+ 3 * 7 + 5 * 4 =</a:t>
            </a:r>
            <a:endParaRPr lang="es-AR" dirty="0"/>
          </a:p>
        </p:txBody>
      </p:sp>
      <p:sp>
        <p:nvSpPr>
          <p:cNvPr id="4" name="Rectangle 3"/>
          <p:cNvSpPr/>
          <p:nvPr/>
        </p:nvSpPr>
        <p:spPr>
          <a:xfrm>
            <a:off x="685800" y="502920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Ejercicio: ¿cuál es el resultado de cada expresión aritmética según las reglas del computador?</a:t>
            </a:r>
            <a:r>
              <a:rPr lang="es-MX" dirty="0"/>
              <a:t/>
            </a:r>
            <a:br>
              <a:rPr lang="es-MX" dirty="0"/>
            </a:br>
            <a:endParaRPr lang="es-AR" dirty="0"/>
          </a:p>
        </p:txBody>
      </p:sp>
      <p:sp>
        <p:nvSpPr>
          <p:cNvPr id="10" name="Rectangle 9"/>
          <p:cNvSpPr/>
          <p:nvPr/>
        </p:nvSpPr>
        <p:spPr>
          <a:xfrm>
            <a:off x="685799" y="1840468"/>
            <a:ext cx="5844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El orden de evaluación de los operadores es el siguiente: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86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s-AR" sz="2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Expresiones aritméticas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8" y="1749086"/>
            <a:ext cx="4662488" cy="300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3399" y="1124745"/>
            <a:ext cx="81962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/>
              <a:t>Algunas funciones disponibles</a:t>
            </a:r>
            <a:r>
              <a:rPr lang="es-MX" dirty="0"/>
              <a:t/>
            </a:r>
            <a:br>
              <a:rPr lang="es-MX" dirty="0"/>
            </a:br>
            <a:endParaRPr lang="es-AR" dirty="0"/>
          </a:p>
        </p:txBody>
      </p:sp>
      <p:sp>
        <p:nvSpPr>
          <p:cNvPr id="7" name="Rectangle 6"/>
          <p:cNvSpPr/>
          <p:nvPr/>
        </p:nvSpPr>
        <p:spPr>
          <a:xfrm>
            <a:off x="1986566" y="3253281"/>
            <a:ext cx="304800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/>
              <a:t/>
            </a:r>
            <a:br>
              <a:rPr lang="es-MX" dirty="0"/>
            </a:br>
            <a:r>
              <a:rPr lang="es-MX" dirty="0"/>
              <a:t/>
            </a:r>
            <a:br>
              <a:rPr lang="es-MX" dirty="0"/>
            </a:br>
            <a:endParaRPr lang="es-AR" dirty="0"/>
          </a:p>
        </p:txBody>
      </p:sp>
      <p:sp>
        <p:nvSpPr>
          <p:cNvPr id="8" name="Rectangle 7"/>
          <p:cNvSpPr/>
          <p:nvPr/>
        </p:nvSpPr>
        <p:spPr>
          <a:xfrm>
            <a:off x="5562600" y="3599534"/>
            <a:ext cx="2743200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s-MX" dirty="0"/>
              <a:t>g) </a:t>
            </a:r>
            <a:r>
              <a:rPr lang="es-MX" dirty="0" err="1"/>
              <a:t>sqrt</a:t>
            </a:r>
            <a:r>
              <a:rPr lang="es-MX" dirty="0"/>
              <a:t>( 25 ) =</a:t>
            </a:r>
            <a:endParaRPr lang="es-MX" dirty="0" smtClean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es-MX" dirty="0" smtClean="0">
                <a:solidFill>
                  <a:srgbClr val="000000"/>
                </a:solidFill>
              </a:rPr>
              <a:t>h</a:t>
            </a:r>
            <a:r>
              <a:rPr lang="es-MX" dirty="0">
                <a:solidFill>
                  <a:srgbClr val="000000"/>
                </a:solidFill>
              </a:rPr>
              <a:t>) </a:t>
            </a:r>
            <a:r>
              <a:rPr lang="es-MX" dirty="0" err="1">
                <a:solidFill>
                  <a:srgbClr val="000000"/>
                </a:solidFill>
              </a:rPr>
              <a:t>abs</a:t>
            </a:r>
            <a:r>
              <a:rPr lang="es-MX" dirty="0">
                <a:solidFill>
                  <a:srgbClr val="000000"/>
                </a:solidFill>
              </a:rPr>
              <a:t> ( 6 ) =</a:t>
            </a:r>
            <a:br>
              <a:rPr lang="es-MX" dirty="0">
                <a:solidFill>
                  <a:srgbClr val="000000"/>
                </a:solidFill>
              </a:rPr>
            </a:br>
            <a:r>
              <a:rPr lang="es-MX" dirty="0">
                <a:solidFill>
                  <a:srgbClr val="000000"/>
                </a:solidFill>
              </a:rPr>
              <a:t>i) </a:t>
            </a:r>
            <a:r>
              <a:rPr lang="es-MX" dirty="0" err="1">
                <a:solidFill>
                  <a:srgbClr val="000000"/>
                </a:solidFill>
              </a:rPr>
              <a:t>abs</a:t>
            </a:r>
            <a:r>
              <a:rPr lang="es-MX" dirty="0">
                <a:solidFill>
                  <a:srgbClr val="000000"/>
                </a:solidFill>
              </a:rPr>
              <a:t> (-12.5 ) =</a:t>
            </a:r>
            <a:br>
              <a:rPr lang="es-MX" dirty="0">
                <a:solidFill>
                  <a:srgbClr val="000000"/>
                </a:solidFill>
              </a:rPr>
            </a:br>
            <a:r>
              <a:rPr lang="es-MX" dirty="0">
                <a:solidFill>
                  <a:srgbClr val="000000"/>
                </a:solidFill>
              </a:rPr>
              <a:t>j) </a:t>
            </a:r>
            <a:r>
              <a:rPr lang="es-MX" dirty="0" err="1">
                <a:solidFill>
                  <a:srgbClr val="000000"/>
                </a:solidFill>
              </a:rPr>
              <a:t>nint</a:t>
            </a:r>
            <a:r>
              <a:rPr lang="es-MX" dirty="0">
                <a:solidFill>
                  <a:srgbClr val="000000"/>
                </a:solidFill>
              </a:rPr>
              <a:t>( 6.64 ) =</a:t>
            </a:r>
            <a:br>
              <a:rPr lang="es-MX" dirty="0">
                <a:solidFill>
                  <a:srgbClr val="000000"/>
                </a:solidFill>
              </a:rPr>
            </a:br>
            <a:r>
              <a:rPr lang="es-MX" dirty="0">
                <a:solidFill>
                  <a:srgbClr val="000000"/>
                </a:solidFill>
              </a:rPr>
              <a:t>k) </a:t>
            </a:r>
            <a:r>
              <a:rPr lang="es-MX" dirty="0" err="1">
                <a:solidFill>
                  <a:srgbClr val="000000"/>
                </a:solidFill>
              </a:rPr>
              <a:t>nint</a:t>
            </a:r>
            <a:r>
              <a:rPr lang="es-MX" dirty="0">
                <a:solidFill>
                  <a:srgbClr val="000000"/>
                </a:solidFill>
              </a:rPr>
              <a:t> ( 6.23 ) =</a:t>
            </a:r>
            <a:br>
              <a:rPr lang="es-MX" dirty="0">
                <a:solidFill>
                  <a:srgbClr val="000000"/>
                </a:solidFill>
              </a:rPr>
            </a:br>
            <a:r>
              <a:rPr lang="es-MX" dirty="0">
                <a:solidFill>
                  <a:srgbClr val="000000"/>
                </a:solidFill>
              </a:rPr>
              <a:t>l) </a:t>
            </a:r>
            <a:r>
              <a:rPr lang="es-MX" dirty="0" err="1">
                <a:solidFill>
                  <a:srgbClr val="000000"/>
                </a:solidFill>
              </a:rPr>
              <a:t>int</a:t>
            </a:r>
            <a:r>
              <a:rPr lang="es-MX" dirty="0">
                <a:solidFill>
                  <a:srgbClr val="000000"/>
                </a:solidFill>
              </a:rPr>
              <a:t>( 6.64 ) =</a:t>
            </a:r>
            <a:br>
              <a:rPr lang="es-MX" dirty="0">
                <a:solidFill>
                  <a:srgbClr val="000000"/>
                </a:solidFill>
              </a:rPr>
            </a:br>
            <a:endParaRPr lang="es-AR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3058" y="507846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b="1" dirty="0"/>
              <a:t>Ejercicio: ¿cuál es el resultado de cada expresión aritmética según las reglas del computador?</a:t>
            </a:r>
            <a:r>
              <a:rPr lang="es-MX" dirty="0"/>
              <a:t/>
            </a:r>
            <a:br>
              <a:rPr lang="es-MX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9335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3399" y="1124745"/>
            <a:ext cx="8196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/>
              <a:t>Convertir expresiones </a:t>
            </a:r>
            <a:r>
              <a:rPr lang="es-MX" sz="2400" b="1" dirty="0"/>
              <a:t>algebraicas en expresiones algorítmicas. </a:t>
            </a:r>
            <a:endParaRPr lang="es-AR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965023" y="1753774"/>
            <a:ext cx="7205662" cy="70788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s-MX" sz="2000" dirty="0" smtClean="0">
                <a:solidFill>
                  <a:srgbClr val="000000"/>
                </a:solidFill>
              </a:rPr>
              <a:t>Regla </a:t>
            </a:r>
            <a:r>
              <a:rPr lang="es-MX" sz="2000" dirty="0">
                <a:solidFill>
                  <a:srgbClr val="000000"/>
                </a:solidFill>
              </a:rPr>
              <a:t>fundamental de la </a:t>
            </a:r>
            <a:r>
              <a:rPr lang="es-MX" sz="2000" dirty="0" smtClean="0">
                <a:solidFill>
                  <a:srgbClr val="000000"/>
                </a:solidFill>
              </a:rPr>
              <a:t>escritura </a:t>
            </a:r>
            <a:r>
              <a:rPr lang="es-MX" sz="2000" dirty="0">
                <a:solidFill>
                  <a:srgbClr val="000000"/>
                </a:solidFill>
              </a:rPr>
              <a:t>de las expresiones en Algoritmia: </a:t>
            </a:r>
            <a:r>
              <a:rPr lang="es-MX" sz="2000" dirty="0" smtClean="0">
                <a:solidFill>
                  <a:srgbClr val="000000"/>
                </a:solidFill>
              </a:rPr>
              <a:t>«</a:t>
            </a:r>
            <a:r>
              <a:rPr lang="es-MX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deben </a:t>
            </a:r>
            <a:r>
              <a:rPr lang="es-MX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estar escrita en </a:t>
            </a:r>
            <a:r>
              <a:rPr lang="es-MX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único renglón</a:t>
            </a:r>
            <a:r>
              <a:rPr lang="es-MX" sz="2000" dirty="0" smtClean="0">
                <a:solidFill>
                  <a:srgbClr val="000000"/>
                </a:solidFill>
              </a:rPr>
              <a:t>»</a:t>
            </a:r>
            <a:endParaRPr lang="es-A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4017601"/>
                  </p:ext>
                </p:extLst>
              </p:nvPr>
            </p:nvGraphicFramePr>
            <p:xfrm>
              <a:off x="965022" y="2819400"/>
              <a:ext cx="7274922" cy="2958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378"/>
                    <a:gridCol w="389654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 smtClean="0"/>
                            <a:t>Expresión algebraica</a:t>
                          </a:r>
                          <a:endParaRPr lang="es-A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 smtClean="0"/>
                            <a:t>Expresión algorítmica</a:t>
                          </a:r>
                          <a:endParaRPr lang="es-A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46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baseline="0" dirty="0" smtClean="0"/>
                            <a:t> 5(</a:t>
                          </a:r>
                          <a:r>
                            <a:rPr lang="es-AR" baseline="0" dirty="0" err="1" smtClean="0"/>
                            <a:t>x+y</a:t>
                          </a:r>
                          <a:r>
                            <a:rPr lang="es-AR" baseline="0" dirty="0" smtClean="0"/>
                            <a:t>)</a:t>
                          </a:r>
                          <a:endParaRPr lang="es-AR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800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5*(</a:t>
                          </a:r>
                          <a:r>
                            <a:rPr lang="es-AR" sz="1800" kern="1200" baseline="0" dirty="0" err="1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x+y</a:t>
                          </a:r>
                          <a:r>
                            <a:rPr lang="es-AR" sz="1800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s-AR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s-AR" b="0" i="1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AR" b="0" i="1" smtClean="0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num>
                                      <m:den>
                                        <m:r>
                                          <a:rPr lang="es-AR" b="0" i="1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s-A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AR" sz="1800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AR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s-AR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s-AR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AR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AR" i="1" smtClean="0">
                                        <a:latin typeface="Cambria Math"/>
                                      </a:rPr>
                                      <m:t>𝑏</m:t>
                                    </m:r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AR" i="1" smtClean="0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s-AR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AR" i="1" smtClean="0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p>
                                            <m:r>
                                              <a:rPr lang="es-AR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s-AR" i="1" smtClean="0">
                                            <a:latin typeface="Cambria Math"/>
                                          </a:rPr>
                                          <m:t>−4</m:t>
                                        </m:r>
                                        <m:r>
                                          <a:rPr lang="es-AR" i="1" smtClean="0">
                                            <a:latin typeface="Cambria Math"/>
                                          </a:rPr>
                                          <m:t>𝑎𝑐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AR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s-AR" i="1" smtClean="0">
                                        <a:latin typeface="Cambria Math"/>
                                      </a:rPr>
                                      <m:t>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A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AR" sz="1800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AR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s-AR" i="1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s-AR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AR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AR" i="1" smtClean="0">
                                        <a:latin typeface="Cambria Math"/>
                                      </a:rPr>
                                      <m:t>𝑏</m:t>
                                    </m:r>
                                    <m:r>
                                      <a:rPr lang="es-AR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AR" i="1" smtClean="0"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s-AR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AR" i="1" smtClean="0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p>
                                            <m:r>
                                              <a:rPr lang="es-AR" i="1" smtClean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s-AR" i="1" smtClean="0">
                                            <a:latin typeface="Cambria Math"/>
                                          </a:rPr>
                                          <m:t>−4</m:t>
                                        </m:r>
                                        <m:r>
                                          <a:rPr lang="es-AR" i="1" smtClean="0">
                                            <a:latin typeface="Cambria Math"/>
                                          </a:rPr>
                                          <m:t>𝑎𝑐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AR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s-AR" i="1" smtClean="0">
                                        <a:latin typeface="Cambria Math"/>
                                      </a:rPr>
                                      <m:t>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A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AR" sz="1800" kern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4017601"/>
                  </p:ext>
                </p:extLst>
              </p:nvPr>
            </p:nvGraphicFramePr>
            <p:xfrm>
              <a:off x="965022" y="2819400"/>
              <a:ext cx="7274922" cy="2958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78378"/>
                    <a:gridCol w="389654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 smtClean="0"/>
                            <a:t>Expresión algebraica</a:t>
                          </a:r>
                          <a:endParaRPr lang="es-A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dirty="0" smtClean="0"/>
                            <a:t>Expresión algorítmica</a:t>
                          </a:r>
                          <a:endParaRPr lang="es-AR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46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baseline="0" dirty="0" smtClean="0"/>
                            <a:t> 5(</a:t>
                          </a:r>
                          <a:r>
                            <a:rPr lang="es-AR" baseline="0" dirty="0" err="1" smtClean="0"/>
                            <a:t>x+y</a:t>
                          </a:r>
                          <a:r>
                            <a:rPr lang="es-AR" baseline="0" dirty="0" smtClean="0"/>
                            <a:t>)</a:t>
                          </a:r>
                          <a:endParaRPr lang="es-AR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AR" sz="1800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</a:t>
                          </a:r>
                          <a:r>
                            <a:rPr lang="es-AR" sz="1800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*(</a:t>
                          </a:r>
                          <a:r>
                            <a:rPr lang="es-AR" sz="1800" kern="1200" baseline="0" dirty="0" err="1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x+y</a:t>
                          </a:r>
                          <a:r>
                            <a:rPr lang="es-AR" sz="1800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s-AR" sz="1800" kern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3588">
                    <a:tc>
                      <a:txBody>
                        <a:bodyPr/>
                        <a:lstStyle/>
                        <a:p>
                          <a:endParaRPr lang="es-A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t="-112698" r="-115523" b="-17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AR" sz="1800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78498">
                    <a:tc>
                      <a:txBody>
                        <a:bodyPr/>
                        <a:lstStyle/>
                        <a:p>
                          <a:endParaRPr lang="es-A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t="-241441" r="-1155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AR" sz="1800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78498">
                    <a:tc>
                      <a:txBody>
                        <a:bodyPr/>
                        <a:lstStyle/>
                        <a:p>
                          <a:endParaRPr lang="es-A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t="-341441" r="-115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AR" sz="1800" kern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1 Título"/>
          <p:cNvSpPr txBox="1">
            <a:spLocks/>
          </p:cNvSpPr>
          <p:nvPr/>
        </p:nvSpPr>
        <p:spPr>
          <a:xfrm>
            <a:off x="467544" y="404665"/>
            <a:ext cx="7772400" cy="720080"/>
          </a:xfrm>
          <a:prstGeom prst="rect">
            <a:avLst/>
          </a:prstGeom>
        </p:spPr>
        <p:txBody>
          <a:bodyPr vert="horz" rtlCol="0" anchor="t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s-AR" sz="29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Expresiones aritméticas</a:t>
            </a:r>
          </a:p>
        </p:txBody>
      </p:sp>
      <p:sp>
        <p:nvSpPr>
          <p:cNvPr id="3" name="Rectangle 2"/>
          <p:cNvSpPr/>
          <p:nvPr/>
        </p:nvSpPr>
        <p:spPr>
          <a:xfrm>
            <a:off x="5181882" y="3886200"/>
            <a:ext cx="1731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2000" dirty="0"/>
              <a:t>(</a:t>
            </a:r>
            <a:r>
              <a:rPr lang="es-AR" sz="2000" dirty="0" err="1"/>
              <a:t>x+y</a:t>
            </a:r>
            <a:r>
              <a:rPr lang="es-AR" sz="2000" dirty="0"/>
              <a:t>) / (</a:t>
            </a:r>
            <a:r>
              <a:rPr lang="es-AR" sz="2000" dirty="0" err="1"/>
              <a:t>u+w</a:t>
            </a:r>
            <a:r>
              <a:rPr lang="es-AR" sz="2000" dirty="0"/>
              <a:t>/a)</a:t>
            </a:r>
          </a:p>
        </p:txBody>
      </p:sp>
      <p:sp>
        <p:nvSpPr>
          <p:cNvPr id="4" name="Rectangle 3"/>
          <p:cNvSpPr/>
          <p:nvPr/>
        </p:nvSpPr>
        <p:spPr>
          <a:xfrm>
            <a:off x="4356601" y="4572000"/>
            <a:ext cx="3716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2000" dirty="0"/>
              <a:t>X= </a:t>
            </a:r>
            <a:r>
              <a:rPr lang="es-A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AR" sz="2000" dirty="0"/>
              <a:t>-b + </a:t>
            </a:r>
            <a:r>
              <a:rPr lang="es-AR" sz="2000" dirty="0" err="1"/>
              <a:t>sqrt</a:t>
            </a:r>
            <a:r>
              <a:rPr lang="es-AR" sz="2000" dirty="0"/>
              <a:t>(b**</a:t>
            </a:r>
            <a:r>
              <a:rPr lang="es-AR" sz="2000" dirty="0" smtClean="0"/>
              <a:t>2- 4*a*c</a:t>
            </a:r>
            <a:r>
              <a:rPr lang="es-AR" sz="2000" dirty="0"/>
              <a:t>)</a:t>
            </a:r>
            <a:r>
              <a:rPr lang="es-A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s-AR" sz="2000" dirty="0"/>
              <a:t> </a:t>
            </a:r>
            <a:r>
              <a:rPr lang="es-AR" sz="2000"/>
              <a:t>/ </a:t>
            </a:r>
            <a:r>
              <a:rPr lang="es-AR" sz="2000" smtClean="0"/>
              <a:t>(2*a)</a:t>
            </a:r>
            <a:endParaRPr lang="es-AR" sz="2000" dirty="0"/>
          </a:p>
        </p:txBody>
      </p:sp>
      <p:sp>
        <p:nvSpPr>
          <p:cNvPr id="9" name="Rectangle 8"/>
          <p:cNvSpPr/>
          <p:nvPr/>
        </p:nvSpPr>
        <p:spPr>
          <a:xfrm>
            <a:off x="4387488" y="5238690"/>
            <a:ext cx="3666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2000" dirty="0"/>
              <a:t>X= </a:t>
            </a:r>
            <a:r>
              <a:rPr lang="es-A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AR" sz="2000" dirty="0"/>
              <a:t>-b </a:t>
            </a:r>
            <a:r>
              <a:rPr lang="es-AR" sz="2000" dirty="0" smtClean="0"/>
              <a:t>- </a:t>
            </a:r>
            <a:r>
              <a:rPr lang="es-AR" sz="2000" dirty="0" err="1"/>
              <a:t>sqrt</a:t>
            </a:r>
            <a:r>
              <a:rPr lang="es-AR" sz="2000" dirty="0"/>
              <a:t>(b**</a:t>
            </a:r>
            <a:r>
              <a:rPr lang="es-AR" sz="2000" dirty="0" smtClean="0"/>
              <a:t>2- 4*a*c</a:t>
            </a:r>
            <a:r>
              <a:rPr lang="es-AR" sz="2000" dirty="0"/>
              <a:t>)</a:t>
            </a:r>
            <a:r>
              <a:rPr lang="es-A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s-AR" sz="2000" dirty="0"/>
              <a:t> </a:t>
            </a:r>
            <a:r>
              <a:rPr lang="es-AR" sz="2000"/>
              <a:t>/ </a:t>
            </a:r>
            <a:r>
              <a:rPr lang="es-AR" sz="2000" smtClean="0"/>
              <a:t>(2*a)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19855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88913"/>
            <a:ext cx="7772400" cy="5032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AR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Ejercicios</a:t>
            </a:r>
            <a:endParaRPr lang="es-AR" sz="2400" dirty="0" smtClean="0"/>
          </a:p>
        </p:txBody>
      </p:sp>
      <p:cxnSp>
        <p:nvCxnSpPr>
          <p:cNvPr id="4" name="3 Conector recto"/>
          <p:cNvCxnSpPr/>
          <p:nvPr/>
        </p:nvCxnSpPr>
        <p:spPr>
          <a:xfrm>
            <a:off x="0" y="9080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3 Marcador de contenido"/>
          <p:cNvGraphicFramePr>
            <a:graphicFrameLocks/>
          </p:cNvGraphicFramePr>
          <p:nvPr/>
        </p:nvGraphicFramePr>
        <p:xfrm>
          <a:off x="457200" y="2492896"/>
          <a:ext cx="8229600" cy="218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317" name="1 CuadroTexto"/>
          <p:cNvSpPr txBox="1">
            <a:spLocks noChangeArrowheads="1"/>
          </p:cNvSpPr>
          <p:nvPr/>
        </p:nvSpPr>
        <p:spPr bwMode="auto">
          <a:xfrm>
            <a:off x="539750" y="1341438"/>
            <a:ext cx="8064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s-AR"/>
              <a:t>Se desea realizar un algoritmo para calcular la estatura promedio de 4 personas.</a:t>
            </a:r>
          </a:p>
          <a:p>
            <a:pPr eaLnBrk="1" hangingPunct="1">
              <a:buFontTx/>
              <a:buChar char="-"/>
            </a:pPr>
            <a:r>
              <a:rPr lang="es-AR"/>
              <a:t>Se desea realizar un algoritmo para calcular el valor promedio de la cotización del dólar venta de los últimos 4 días.</a:t>
            </a:r>
          </a:p>
          <a:p>
            <a:pPr eaLnBrk="1" hangingPunct="1">
              <a:buFontTx/>
              <a:buChar char="-"/>
            </a:pPr>
            <a:r>
              <a:rPr lang="es-AR"/>
              <a:t>Se desea realizar un algoritmo para calcular el promedio de 4 números.</a:t>
            </a:r>
          </a:p>
        </p:txBody>
      </p:sp>
      <p:sp>
        <p:nvSpPr>
          <p:cNvPr id="13318" name="6 CuadroTexto"/>
          <p:cNvSpPr txBox="1">
            <a:spLocks noChangeArrowheads="1"/>
          </p:cNvSpPr>
          <p:nvPr/>
        </p:nvSpPr>
        <p:spPr bwMode="auto">
          <a:xfrm>
            <a:off x="534988" y="4843463"/>
            <a:ext cx="80645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s-AR" b="1"/>
              <a:t>Algoritmo asociado escrito en forma coloquial:</a:t>
            </a:r>
          </a:p>
          <a:p>
            <a:pPr eaLnBrk="1" hangingPunct="1"/>
            <a:r>
              <a:rPr lang="es-AR"/>
              <a:t>- Dar el valor a cada una/o de las/os 4 ……… y guardar los valores con los nombres n1, n2, n3 y n4.</a:t>
            </a:r>
          </a:p>
          <a:p>
            <a:pPr eaLnBrk="1" hangingPunct="1"/>
            <a:r>
              <a:rPr lang="es-AR"/>
              <a:t>- Calcular el promedio como (n1 + n2 + n3 + n4)/4</a:t>
            </a:r>
          </a:p>
          <a:p>
            <a:pPr eaLnBrk="1" hangingPunct="1"/>
            <a:r>
              <a:rPr lang="es-AR"/>
              <a:t>- Informar el promedio</a:t>
            </a:r>
          </a:p>
          <a:p>
            <a:pPr eaLnBrk="1" hangingPunct="1"/>
            <a:endParaRPr lang="es-AR" b="1"/>
          </a:p>
        </p:txBody>
      </p:sp>
    </p:spTree>
    <p:extLst>
      <p:ext uri="{BB962C8B-B14F-4D97-AF65-F5344CB8AC3E}">
        <p14:creationId xmlns:p14="http://schemas.microsoft.com/office/powerpoint/2010/main" val="397744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3317" grpId="0" build="p"/>
      <p:bldP spid="133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83035" y="533400"/>
            <a:ext cx="8229600" cy="2971800"/>
          </a:xfrm>
        </p:spPr>
        <p:txBody>
          <a:bodyPr>
            <a:normAutofit/>
          </a:bodyPr>
          <a:lstStyle/>
          <a:p>
            <a:r>
              <a:rPr lang="es-AR" dirty="0" smtClean="0"/>
              <a:t>¿Preguntas?</a:t>
            </a:r>
            <a:r>
              <a:rPr lang="es-AR" dirty="0"/>
              <a:t/>
            </a:r>
            <a:br>
              <a:rPr lang="es-AR" dirty="0"/>
            </a:br>
            <a:endParaRPr lang="es-A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27" y="2971800"/>
            <a:ext cx="6334125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73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362200"/>
            <a:ext cx="7620000" cy="3733800"/>
          </a:xfrm>
        </p:spPr>
        <p:txBody>
          <a:bodyPr>
            <a:normAutofit/>
          </a:bodyPr>
          <a:lstStyle/>
          <a:p>
            <a:pPr lvl="1"/>
            <a:r>
              <a:rPr lang="es-AR" dirty="0" smtClean="0"/>
              <a:t>HARDWARE</a:t>
            </a:r>
          </a:p>
          <a:p>
            <a:pPr lvl="2"/>
            <a:r>
              <a:rPr lang="es-AR" dirty="0" smtClean="0"/>
              <a:t>Concepto</a:t>
            </a:r>
          </a:p>
          <a:p>
            <a:pPr lvl="2"/>
            <a:r>
              <a:rPr lang="es-AR" dirty="0" smtClean="0"/>
              <a:t>Arquitectura de una computadora: von Neumann</a:t>
            </a:r>
          </a:p>
          <a:p>
            <a:pPr lvl="2"/>
            <a:r>
              <a:rPr lang="es-AR" dirty="0" smtClean="0"/>
              <a:t>Tipos de memorias RAM y ROM</a:t>
            </a:r>
          </a:p>
          <a:p>
            <a:pPr lvl="2"/>
            <a:r>
              <a:rPr lang="es-AR" dirty="0" smtClean="0"/>
              <a:t>Almacenamiento</a:t>
            </a:r>
          </a:p>
          <a:p>
            <a:pPr lvl="1"/>
            <a:r>
              <a:rPr lang="es-AR" dirty="0" smtClean="0"/>
              <a:t>SOFTWARE</a:t>
            </a:r>
          </a:p>
          <a:p>
            <a:pPr lvl="2"/>
            <a:r>
              <a:rPr lang="es-AR" dirty="0" smtClean="0"/>
              <a:t>Concepto</a:t>
            </a:r>
          </a:p>
          <a:p>
            <a:pPr lvl="2"/>
            <a:r>
              <a:rPr lang="es-AR" dirty="0" smtClean="0"/>
              <a:t>Clasificación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762000"/>
            <a:ext cx="222885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89079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Comencemos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92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Cesar\AppData\Local\Microsoft\Windows\INetCache\IE\O7K7IJX0\laptop-312499_64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0841"/>
            <a:ext cx="2667000" cy="25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47212" y="685800"/>
            <a:ext cx="8930715" cy="1754326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La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próxima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comenzaremos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 </a:t>
            </a:r>
            <a:r>
              <a:rPr lang="en-US" sz="5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prender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un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nuevo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lenguaje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43400" y="2998287"/>
            <a:ext cx="2754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sintaxis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85853" y="4105870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semántica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85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83035" y="533400"/>
            <a:ext cx="8229600" cy="2971800"/>
          </a:xfrm>
        </p:spPr>
        <p:txBody>
          <a:bodyPr>
            <a:normAutofit fontScale="90000"/>
          </a:bodyPr>
          <a:lstStyle/>
          <a:p>
            <a:r>
              <a:rPr lang="es-AR" err="1" smtClean="0"/>
              <a:t>AutoEvaluación</a:t>
            </a:r>
            <a:r>
              <a:rPr lang="es-AR" smtClean="0"/>
              <a:t> Ri</a:t>
            </a:r>
            <a:br>
              <a:rPr lang="es-AR" smtClean="0"/>
            </a:br>
            <a:r>
              <a:rPr lang="es-AR" sz="2200" smtClean="0"/>
              <a:t>(apunte Sistema de representación + Práctica 1)</a:t>
            </a:r>
            <a:r>
              <a:rPr lang="es-AR" dirty="0"/>
              <a:t/>
            </a:r>
            <a:br>
              <a:rPr lang="es-AR" dirty="0"/>
            </a:br>
            <a:r>
              <a:rPr lang="es-AR" dirty="0" smtClean="0"/>
              <a:t/>
            </a:r>
            <a:br>
              <a:rPr lang="es-AR" dirty="0" smtClean="0"/>
            </a:br>
            <a:r>
              <a:rPr lang="es-AR" sz="4000" dirty="0" smtClean="0"/>
              <a:t>día</a:t>
            </a:r>
            <a:r>
              <a:rPr lang="es-AR" sz="4000" smtClean="0"/>
              <a:t>:  lunes 21/9 hora: 9:00hs a 11:00hs.</a:t>
            </a:r>
            <a:r>
              <a:rPr lang="es-AR" dirty="0"/>
              <a:t/>
            </a:r>
            <a:br>
              <a:rPr lang="es-AR" dirty="0"/>
            </a:br>
            <a:endParaRPr lang="es-A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27" y="2971800"/>
            <a:ext cx="6334125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285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9325" y="274638"/>
            <a:ext cx="677227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s-MX" dirty="0"/>
              <a:t>Guía de estudio </a:t>
            </a:r>
            <a:r>
              <a:rPr lang="es-MX" dirty="0" smtClean="0"/>
              <a:t>para la Semana </a:t>
            </a:r>
            <a:endParaRPr lang="es-MX" dirty="0"/>
          </a:p>
        </p:txBody>
      </p:sp>
      <p:sp>
        <p:nvSpPr>
          <p:cNvPr id="4" name="Rectangle 3"/>
          <p:cNvSpPr/>
          <p:nvPr/>
        </p:nvSpPr>
        <p:spPr>
          <a:xfrm>
            <a:off x="457200" y="1954173"/>
            <a:ext cx="850649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MX" dirty="0" smtClean="0"/>
              <a:t>¿</a:t>
            </a:r>
            <a:r>
              <a:rPr lang="es-MX" dirty="0"/>
              <a:t>Cómo funciona una computadora</a:t>
            </a:r>
            <a:r>
              <a:rPr lang="es-MX" dirty="0" smtClean="0"/>
              <a:t>? </a:t>
            </a:r>
            <a:r>
              <a:rPr lang="es-MX" dirty="0" smtClean="0">
                <a:hlinkClick r:id="rId2"/>
              </a:rPr>
              <a:t>https</a:t>
            </a:r>
            <a:r>
              <a:rPr lang="es-MX" dirty="0">
                <a:hlinkClick r:id="rId2"/>
              </a:rPr>
              <a:t>://</a:t>
            </a:r>
            <a:r>
              <a:rPr lang="es-MX" dirty="0" smtClean="0">
                <a:hlinkClick r:id="rId2"/>
              </a:rPr>
              <a:t>www.youtube.com/watch?v=oYxE3L-6-a8</a:t>
            </a:r>
            <a:endParaRPr lang="es-MX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MX" dirty="0" smtClean="0"/>
              <a:t>¿Qué </a:t>
            </a:r>
            <a:r>
              <a:rPr lang="es-MX" dirty="0"/>
              <a:t>es una computadora</a:t>
            </a:r>
            <a:r>
              <a:rPr lang="es-MX" dirty="0" smtClean="0"/>
              <a:t>? </a:t>
            </a:r>
            <a:r>
              <a:rPr lang="es-MX" dirty="0" smtClean="0">
                <a:hlinkClick r:id="rId3"/>
              </a:rPr>
              <a:t>https</a:t>
            </a:r>
            <a:r>
              <a:rPr lang="es-MX" dirty="0">
                <a:hlinkClick r:id="rId3"/>
              </a:rPr>
              <a:t>://</a:t>
            </a:r>
            <a:r>
              <a:rPr lang="es-MX" dirty="0" smtClean="0">
                <a:hlinkClick r:id="rId3"/>
              </a:rPr>
              <a:t>www.youtube.com/watch?v=xL8C5CIxDts</a:t>
            </a:r>
            <a:endParaRPr lang="es-MX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MX" dirty="0" smtClean="0"/>
              <a:t>SO </a:t>
            </a:r>
            <a:r>
              <a:rPr lang="es-MX" dirty="0" smtClean="0">
                <a:hlinkClick r:id="rId4"/>
              </a:rPr>
              <a:t>https</a:t>
            </a:r>
            <a:r>
              <a:rPr lang="es-MX" dirty="0">
                <a:hlinkClick r:id="rId4"/>
              </a:rPr>
              <a:t>://</a:t>
            </a:r>
            <a:r>
              <a:rPr lang="es-MX" dirty="0" smtClean="0">
                <a:hlinkClick r:id="rId4"/>
              </a:rPr>
              <a:t>www.youtube.com/watch?v=c7knOBsxCRk</a:t>
            </a:r>
            <a:endParaRPr lang="es-MX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MX" dirty="0" smtClean="0"/>
              <a:t>Internet  </a:t>
            </a:r>
            <a:r>
              <a:rPr lang="es-MX" dirty="0" smtClean="0">
                <a:hlinkClick r:id="rId5"/>
              </a:rPr>
              <a:t>https</a:t>
            </a:r>
            <a:r>
              <a:rPr lang="es-MX" dirty="0">
                <a:hlinkClick r:id="rId5"/>
              </a:rPr>
              <a:t>://www.youtube.com/watch?v=-</a:t>
            </a:r>
            <a:r>
              <a:rPr lang="es-MX" dirty="0" smtClean="0">
                <a:hlinkClick r:id="rId5"/>
              </a:rPr>
              <a:t>JVdH8ne-2s</a:t>
            </a:r>
            <a:endParaRPr lang="es-MX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MX" dirty="0" smtClean="0"/>
              <a:t>Cómo </a:t>
            </a:r>
            <a:r>
              <a:rPr lang="es-MX" dirty="0"/>
              <a:t>funciona internet: los cables submarinos que conectan al </a:t>
            </a:r>
            <a:r>
              <a:rPr lang="es-MX" dirty="0" smtClean="0"/>
              <a:t>mundo </a:t>
            </a:r>
            <a:r>
              <a:rPr lang="es-MX" dirty="0" smtClean="0">
                <a:hlinkClick r:id="rId6"/>
              </a:rPr>
              <a:t>https</a:t>
            </a:r>
            <a:r>
              <a:rPr lang="es-MX" dirty="0">
                <a:hlinkClick r:id="rId6"/>
              </a:rPr>
              <a:t>://</a:t>
            </a:r>
            <a:r>
              <a:rPr lang="es-MX" dirty="0" smtClean="0">
                <a:hlinkClick r:id="rId6"/>
              </a:rPr>
              <a:t>www.youtube.com/watch?v=u1xxZ8r2rRc</a:t>
            </a:r>
            <a:endParaRPr lang="es-MX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MX" dirty="0" smtClean="0"/>
              <a:t>Hacer el cuestionario H&amp;S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MX" smtClean="0"/>
              <a:t>Ver </a:t>
            </a:r>
            <a:r>
              <a:rPr lang="es-MX" dirty="0" smtClean="0"/>
              <a:t>Video: Expresiones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MX" dirty="0" smtClean="0"/>
              <a:t>Realizar Práctica 2: </a:t>
            </a:r>
            <a:r>
              <a:rPr lang="es-MX" dirty="0"/>
              <a:t>Constantes, variables, funciones internas y </a:t>
            </a:r>
            <a:r>
              <a:rPr lang="es-MX" dirty="0" smtClean="0"/>
              <a:t>expresiones.</a:t>
            </a:r>
            <a:endParaRPr lang="es-MX" dirty="0"/>
          </a:p>
        </p:txBody>
      </p:sp>
      <p:pic>
        <p:nvPicPr>
          <p:cNvPr id="5" name="Picture 4" descr="deberes - Iconos gratis de educació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7621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42698" y="152400"/>
            <a:ext cx="14863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tarea</a:t>
            </a:r>
            <a:endParaRPr lang="en-US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313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Hasta la próxima clase  </a:t>
            </a:r>
            <a:endParaRPr lang="en-US" dirty="0"/>
          </a:p>
        </p:txBody>
      </p:sp>
      <p:pic>
        <p:nvPicPr>
          <p:cNvPr id="8194" name="Picture 2" descr="C:\Users\Cesar\AppData\Local\Microsoft\Windows\INetCache\IE\6NZKRS4L\Emojione_1F44B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57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1" y="324534"/>
            <a:ext cx="4193889" cy="1143000"/>
          </a:xfrm>
        </p:spPr>
        <p:txBody>
          <a:bodyPr>
            <a:normAutofit fontScale="90000"/>
          </a:bodyPr>
          <a:lstStyle/>
          <a:p>
            <a:r>
              <a:rPr lang="es-AR" dirty="0"/>
              <a:t>Arquitectura de una computadora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81200"/>
            <a:ext cx="4572000" cy="533399"/>
          </a:xfrm>
        </p:spPr>
        <p:txBody>
          <a:bodyPr>
            <a:normAutofit/>
          </a:bodyPr>
          <a:lstStyle/>
          <a:p>
            <a:pPr marL="0" lvl="2" indent="0" algn="ctr">
              <a:spcBef>
                <a:spcPts val="0"/>
              </a:spcBef>
              <a:buNone/>
            </a:pPr>
            <a:r>
              <a:rPr lang="es-AR" dirty="0" smtClean="0"/>
              <a:t>Modelo de John von Neumann</a:t>
            </a:r>
          </a:p>
        </p:txBody>
      </p:sp>
      <p:pic>
        <p:nvPicPr>
          <p:cNvPr id="2052" name="Picture 4" descr="John von Neumann y sus aportaciones a la historia moder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37" y="3288582"/>
            <a:ext cx="4191000" cy="28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969049" y="4341255"/>
            <a:ext cx="1143000" cy="5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spcBef>
                <a:spcPts val="0"/>
              </a:spcBef>
              <a:buFont typeface="Arial" pitchFamily="34" charset="0"/>
              <a:buNone/>
            </a:pPr>
            <a:r>
              <a:rPr lang="es-A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1945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572869"/>
            <a:ext cx="4114800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Lo </a:t>
            </a:r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importante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" name="Picture 6" descr="Celulares: ¿Cuál es el procesador más potente en los Android? Antutu  responde | RPP Noticia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538" y="4168264"/>
            <a:ext cx="2511607" cy="141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16" y="1781869"/>
            <a:ext cx="3295650" cy="150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36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Dibujo De Ram Para Colorear - Ultra Coloring P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4209" r="15152" b="33973"/>
          <a:stretch/>
        </p:blipFill>
        <p:spPr bwMode="auto">
          <a:xfrm rot="5400000">
            <a:off x="7164216" y="3033105"/>
            <a:ext cx="180020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078705" y="2673065"/>
            <a:ext cx="1224136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dirty="0" smtClean="0"/>
              <a:t>E / S</a:t>
            </a:r>
            <a:endParaRPr lang="es-AR" sz="3600" dirty="0"/>
          </a:p>
        </p:txBody>
      </p:sp>
      <p:sp>
        <p:nvSpPr>
          <p:cNvPr id="7" name="Rectángulo 6"/>
          <p:cNvSpPr/>
          <p:nvPr/>
        </p:nvSpPr>
        <p:spPr>
          <a:xfrm>
            <a:off x="3376776" y="2025291"/>
            <a:ext cx="3060146" cy="2669759"/>
          </a:xfrm>
          <a:prstGeom prst="rect">
            <a:avLst/>
          </a:prstGeom>
          <a:solidFill>
            <a:schemeClr val="accent2">
              <a:lumMod val="40000"/>
              <a:lumOff val="60000"/>
              <a:alpha val="99000"/>
            </a:schemeClr>
          </a:solidFill>
          <a:ln>
            <a:solidFill>
              <a:schemeClr val="accent2">
                <a:shade val="50000"/>
                <a:alpha val="83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322584" y="2961097"/>
            <a:ext cx="75612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Flecha derecha 11"/>
          <p:cNvSpPr/>
          <p:nvPr/>
        </p:nvSpPr>
        <p:spPr>
          <a:xfrm rot="10800000">
            <a:off x="304437" y="3766890"/>
            <a:ext cx="756121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 abajo 8"/>
          <p:cNvSpPr/>
          <p:nvPr/>
        </p:nvSpPr>
        <p:spPr>
          <a:xfrm rot="10800000">
            <a:off x="4637221" y="1412827"/>
            <a:ext cx="405212" cy="612463"/>
          </a:xfrm>
          <a:prstGeom prst="downArrow">
            <a:avLst/>
          </a:prstGeom>
        </p:spPr>
        <p:style>
          <a:lnRef idx="0">
            <a:schemeClr val="accent1"/>
          </a:lnRef>
          <a:fillRef idx="1001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/>
          <p:cNvSpPr/>
          <p:nvPr/>
        </p:nvSpPr>
        <p:spPr>
          <a:xfrm>
            <a:off x="1540877" y="882291"/>
            <a:ext cx="6624736" cy="494630"/>
          </a:xfrm>
          <a:prstGeom prst="rect">
            <a:avLst/>
          </a:prstGeom>
        </p:spPr>
        <p:style>
          <a:lnRef idx="0">
            <a:schemeClr val="accent1"/>
          </a:lnRef>
          <a:fillRef idx="1001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BUS DE DIRECCIONES</a:t>
            </a:r>
            <a:endParaRPr lang="es-AR" dirty="0"/>
          </a:p>
        </p:txBody>
      </p:sp>
      <p:sp>
        <p:nvSpPr>
          <p:cNvPr id="16" name="Flecha abajo 15"/>
          <p:cNvSpPr/>
          <p:nvPr/>
        </p:nvSpPr>
        <p:spPr>
          <a:xfrm>
            <a:off x="7848292" y="1376921"/>
            <a:ext cx="432048" cy="1296144"/>
          </a:xfrm>
          <a:prstGeom prst="downArrow">
            <a:avLst/>
          </a:prstGeom>
        </p:spPr>
        <p:style>
          <a:lnRef idx="0">
            <a:schemeClr val="accent1"/>
          </a:lnRef>
          <a:fillRef idx="1001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Flecha abajo 18"/>
          <p:cNvSpPr/>
          <p:nvPr/>
        </p:nvSpPr>
        <p:spPr>
          <a:xfrm>
            <a:off x="1437910" y="1376921"/>
            <a:ext cx="432048" cy="1260236"/>
          </a:xfrm>
          <a:prstGeom prst="downArrow">
            <a:avLst/>
          </a:prstGeom>
        </p:spPr>
        <p:style>
          <a:lnRef idx="0">
            <a:schemeClr val="accent1"/>
          </a:lnRef>
          <a:fillRef idx="1001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 19"/>
          <p:cNvSpPr/>
          <p:nvPr/>
        </p:nvSpPr>
        <p:spPr>
          <a:xfrm>
            <a:off x="1547664" y="5445224"/>
            <a:ext cx="6624736" cy="494630"/>
          </a:xfrm>
          <a:prstGeom prst="rect">
            <a:avLst/>
          </a:prstGeom>
          <a:gradFill>
            <a:gsLst>
              <a:gs pos="0">
                <a:schemeClr val="accent4">
                  <a:shade val="15000"/>
                  <a:satMod val="180000"/>
                </a:schemeClr>
              </a:gs>
              <a:gs pos="49000">
                <a:schemeClr val="accent4">
                  <a:shade val="45000"/>
                  <a:satMod val="170000"/>
                </a:schemeClr>
              </a:gs>
              <a:gs pos="70000">
                <a:schemeClr val="accent4">
                  <a:tint val="99000"/>
                  <a:shade val="65000"/>
                  <a:satMod val="155000"/>
                </a:schemeClr>
              </a:gs>
              <a:gs pos="100000">
                <a:schemeClr val="accent4">
                  <a:tint val="95500"/>
                  <a:shade val="100000"/>
                  <a:satMod val="155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BUS DE DATOS</a:t>
            </a:r>
            <a:endParaRPr lang="es-AR" dirty="0"/>
          </a:p>
        </p:txBody>
      </p:sp>
      <p:sp>
        <p:nvSpPr>
          <p:cNvPr id="14" name="Flecha arriba y abajo 13"/>
          <p:cNvSpPr/>
          <p:nvPr/>
        </p:nvSpPr>
        <p:spPr>
          <a:xfrm>
            <a:off x="7848292" y="4401257"/>
            <a:ext cx="432048" cy="1187983"/>
          </a:xfrm>
          <a:prstGeom prst="upDownArrow">
            <a:avLst/>
          </a:prstGeom>
          <a:gradFill>
            <a:gsLst>
              <a:gs pos="0">
                <a:schemeClr val="accent4">
                  <a:shade val="15000"/>
                  <a:satMod val="180000"/>
                </a:schemeClr>
              </a:gs>
              <a:gs pos="49000">
                <a:schemeClr val="accent4">
                  <a:shade val="45000"/>
                  <a:satMod val="170000"/>
                </a:schemeClr>
              </a:gs>
              <a:gs pos="70000">
                <a:schemeClr val="accent4">
                  <a:tint val="99000"/>
                  <a:shade val="65000"/>
                  <a:satMod val="155000"/>
                </a:schemeClr>
              </a:gs>
              <a:gs pos="100000">
                <a:schemeClr val="accent4">
                  <a:tint val="95500"/>
                  <a:shade val="100000"/>
                  <a:satMod val="155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Flecha arriba y abajo 22"/>
          <p:cNvSpPr/>
          <p:nvPr/>
        </p:nvSpPr>
        <p:spPr>
          <a:xfrm>
            <a:off x="1474749" y="4395948"/>
            <a:ext cx="432048" cy="1187983"/>
          </a:xfrm>
          <a:prstGeom prst="upDownArrow">
            <a:avLst/>
          </a:prstGeom>
          <a:gradFill>
            <a:gsLst>
              <a:gs pos="0">
                <a:schemeClr val="accent4">
                  <a:shade val="15000"/>
                  <a:satMod val="180000"/>
                </a:schemeClr>
              </a:gs>
              <a:gs pos="49000">
                <a:schemeClr val="accent4">
                  <a:shade val="45000"/>
                  <a:satMod val="170000"/>
                </a:schemeClr>
              </a:gs>
              <a:gs pos="70000">
                <a:schemeClr val="accent4">
                  <a:tint val="99000"/>
                  <a:shade val="65000"/>
                  <a:satMod val="155000"/>
                </a:schemeClr>
              </a:gs>
              <a:gs pos="100000">
                <a:schemeClr val="accent4">
                  <a:tint val="95500"/>
                  <a:shade val="100000"/>
                  <a:satMod val="155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Flecha arriba y abajo 23"/>
          <p:cNvSpPr/>
          <p:nvPr/>
        </p:nvSpPr>
        <p:spPr>
          <a:xfrm>
            <a:off x="4664057" y="4641580"/>
            <a:ext cx="378376" cy="828004"/>
          </a:xfrm>
          <a:prstGeom prst="upDownArrow">
            <a:avLst/>
          </a:prstGeom>
          <a:gradFill>
            <a:gsLst>
              <a:gs pos="0">
                <a:schemeClr val="accent4">
                  <a:shade val="15000"/>
                  <a:satMod val="180000"/>
                </a:schemeClr>
              </a:gs>
              <a:gs pos="49000">
                <a:schemeClr val="accent4">
                  <a:shade val="45000"/>
                  <a:satMod val="170000"/>
                </a:schemeClr>
              </a:gs>
              <a:gs pos="70000">
                <a:schemeClr val="accent4">
                  <a:tint val="99000"/>
                  <a:shade val="65000"/>
                  <a:satMod val="155000"/>
                </a:schemeClr>
              </a:gs>
              <a:gs pos="100000">
                <a:schemeClr val="accent4">
                  <a:tint val="95500"/>
                  <a:shade val="100000"/>
                  <a:satMod val="155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1" name="Conector recto de flecha 20"/>
          <p:cNvCxnSpPr/>
          <p:nvPr/>
        </p:nvCxnSpPr>
        <p:spPr>
          <a:xfrm>
            <a:off x="5642490" y="2825784"/>
            <a:ext cx="1899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>
            <a:off x="5642490" y="3057700"/>
            <a:ext cx="18997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 flipH="1">
            <a:off x="2302842" y="2822849"/>
            <a:ext cx="19187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 flipH="1">
            <a:off x="2302842" y="3054765"/>
            <a:ext cx="34212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6790872" y="2436910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MEMORIA</a:t>
            </a:r>
            <a:endParaRPr lang="es-AR" sz="1600" dirty="0"/>
          </a:p>
        </p:txBody>
      </p:sp>
      <p:sp>
        <p:nvSpPr>
          <p:cNvPr id="32" name="CuadroTexto 31"/>
          <p:cNvSpPr txBox="1"/>
          <p:nvPr/>
        </p:nvSpPr>
        <p:spPr>
          <a:xfrm>
            <a:off x="6436922" y="3036927"/>
            <a:ext cx="128920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100" dirty="0" smtClean="0">
                <a:solidFill>
                  <a:srgbClr val="FF0000"/>
                </a:solidFill>
              </a:rPr>
              <a:t>Señales de control</a:t>
            </a:r>
            <a:endParaRPr lang="es-AR" sz="1100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2280579" y="3055072"/>
            <a:ext cx="128920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1100" dirty="0" smtClean="0">
                <a:solidFill>
                  <a:srgbClr val="FF0000"/>
                </a:solidFill>
              </a:rPr>
              <a:t>Señales de control</a:t>
            </a:r>
            <a:endParaRPr lang="es-AR" sz="1100" dirty="0">
              <a:solidFill>
                <a:srgbClr val="FF0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335746" y="2026372"/>
            <a:ext cx="3142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1200" b="1" dirty="0" smtClean="0">
                <a:solidFill>
                  <a:srgbClr val="FF0000"/>
                </a:solidFill>
              </a:rPr>
              <a:t>CPU – Unidad Central de Procesamiento</a:t>
            </a:r>
          </a:p>
          <a:p>
            <a:pPr algn="ctr"/>
            <a:endParaRPr lang="es-AR" sz="1200" b="1" dirty="0">
              <a:solidFill>
                <a:srgbClr val="FF000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4221590" y="2263970"/>
            <a:ext cx="1420900" cy="7509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Unidad de Control</a:t>
            </a:r>
            <a:endParaRPr lang="es-AR" dirty="0"/>
          </a:p>
        </p:txBody>
      </p:sp>
      <p:pic>
        <p:nvPicPr>
          <p:cNvPr id="5122" name="Picture 2" descr="Unidad aritmética lógica - Wikiw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393" y="3290534"/>
            <a:ext cx="1532394" cy="131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/>
          <p:cNvSpPr txBox="1"/>
          <p:nvPr/>
        </p:nvSpPr>
        <p:spPr>
          <a:xfrm>
            <a:off x="3934690" y="3928746"/>
            <a:ext cx="702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ALU</a:t>
            </a:r>
            <a:endParaRPr lang="es-AR" sz="1600" dirty="0"/>
          </a:p>
        </p:txBody>
      </p:sp>
      <p:sp>
        <p:nvSpPr>
          <p:cNvPr id="26" name="Rectángulo redondeado 25"/>
          <p:cNvSpPr/>
          <p:nvPr/>
        </p:nvSpPr>
        <p:spPr>
          <a:xfrm>
            <a:off x="5220072" y="3321137"/>
            <a:ext cx="1080120" cy="216176"/>
          </a:xfrm>
          <a:prstGeom prst="round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 smtClean="0"/>
              <a:t>Registros</a:t>
            </a:r>
            <a:endParaRPr lang="es-AR" sz="1100" dirty="0"/>
          </a:p>
        </p:txBody>
      </p:sp>
      <p:sp>
        <p:nvSpPr>
          <p:cNvPr id="36" name="Rectángulo redondeado 35"/>
          <p:cNvSpPr/>
          <p:nvPr/>
        </p:nvSpPr>
        <p:spPr>
          <a:xfrm>
            <a:off x="5220072" y="3541648"/>
            <a:ext cx="1080120" cy="216176"/>
          </a:xfrm>
          <a:prstGeom prst="round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 smtClean="0"/>
              <a:t>Registros</a:t>
            </a:r>
            <a:endParaRPr lang="es-AR" sz="1100" dirty="0"/>
          </a:p>
        </p:txBody>
      </p:sp>
      <p:sp>
        <p:nvSpPr>
          <p:cNvPr id="38" name="Rectángulo redondeado 37"/>
          <p:cNvSpPr/>
          <p:nvPr/>
        </p:nvSpPr>
        <p:spPr>
          <a:xfrm>
            <a:off x="5220072" y="3760405"/>
            <a:ext cx="1080120" cy="216176"/>
          </a:xfrm>
          <a:prstGeom prst="round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 smtClean="0"/>
              <a:t>Registros</a:t>
            </a:r>
            <a:endParaRPr lang="es-AR" sz="1100" dirty="0"/>
          </a:p>
        </p:txBody>
      </p:sp>
      <p:sp>
        <p:nvSpPr>
          <p:cNvPr id="39" name="Rectángulo redondeado 38"/>
          <p:cNvSpPr/>
          <p:nvPr/>
        </p:nvSpPr>
        <p:spPr>
          <a:xfrm>
            <a:off x="5220072" y="3976693"/>
            <a:ext cx="1080120" cy="216176"/>
          </a:xfrm>
          <a:prstGeom prst="round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 smtClean="0"/>
              <a:t>Registros</a:t>
            </a:r>
            <a:endParaRPr lang="es-AR" sz="1100" dirty="0"/>
          </a:p>
        </p:txBody>
      </p:sp>
      <p:sp>
        <p:nvSpPr>
          <p:cNvPr id="41" name="Rectángulo redondeado 40"/>
          <p:cNvSpPr/>
          <p:nvPr/>
        </p:nvSpPr>
        <p:spPr>
          <a:xfrm>
            <a:off x="5230232" y="3538859"/>
            <a:ext cx="1080120" cy="216176"/>
          </a:xfrm>
          <a:prstGeom prst="round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 smtClean="0"/>
              <a:t>Reg. Datos</a:t>
            </a:r>
            <a:endParaRPr lang="es-AR" sz="1100" dirty="0"/>
          </a:p>
        </p:txBody>
      </p:sp>
      <p:sp>
        <p:nvSpPr>
          <p:cNvPr id="42" name="Rectángulo redondeado 41"/>
          <p:cNvSpPr/>
          <p:nvPr/>
        </p:nvSpPr>
        <p:spPr>
          <a:xfrm>
            <a:off x="5230232" y="3757616"/>
            <a:ext cx="1080120" cy="216176"/>
          </a:xfrm>
          <a:prstGeom prst="round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 smtClean="0"/>
              <a:t>Reg. </a:t>
            </a:r>
            <a:r>
              <a:rPr lang="es-AR" sz="1100" dirty="0" err="1" smtClean="0"/>
              <a:t>Direc</a:t>
            </a:r>
            <a:r>
              <a:rPr lang="es-AR" sz="1100" dirty="0" smtClean="0"/>
              <a:t>.</a:t>
            </a:r>
            <a:endParaRPr lang="es-AR" sz="1100" dirty="0"/>
          </a:p>
        </p:txBody>
      </p:sp>
      <p:sp>
        <p:nvSpPr>
          <p:cNvPr id="43" name="Rectángulo redondeado 42"/>
          <p:cNvSpPr/>
          <p:nvPr/>
        </p:nvSpPr>
        <p:spPr>
          <a:xfrm>
            <a:off x="5230232" y="3973904"/>
            <a:ext cx="1080120" cy="216176"/>
          </a:xfrm>
          <a:prstGeom prst="round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 err="1" smtClean="0"/>
              <a:t>Apunt</a:t>
            </a:r>
            <a:r>
              <a:rPr lang="es-AR" sz="1100" dirty="0" smtClean="0"/>
              <a:t>. </a:t>
            </a:r>
            <a:r>
              <a:rPr lang="es-AR" sz="1100" dirty="0" err="1" smtClean="0"/>
              <a:t>Cod</a:t>
            </a:r>
            <a:r>
              <a:rPr lang="es-AR" sz="1100" dirty="0" smtClean="0"/>
              <a:t>.</a:t>
            </a:r>
            <a:endParaRPr lang="es-AR" sz="1100" dirty="0"/>
          </a:p>
        </p:txBody>
      </p:sp>
      <p:sp>
        <p:nvSpPr>
          <p:cNvPr id="4" name="Rectangle 3"/>
          <p:cNvSpPr/>
          <p:nvPr/>
        </p:nvSpPr>
        <p:spPr>
          <a:xfrm>
            <a:off x="1617572" y="6172200"/>
            <a:ext cx="6548041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ALU: A y B son los </a:t>
            </a:r>
            <a:r>
              <a:rPr lang="es-MX" sz="1100" dirty="0" err="1"/>
              <a:t>operandos</a:t>
            </a:r>
            <a:r>
              <a:rPr lang="es-MX" sz="1100" dirty="0"/>
              <a:t>; R es la salida; F es la entrada de la unidad </a:t>
            </a:r>
            <a:r>
              <a:rPr lang="es-MX" sz="1100" dirty="0" smtClean="0"/>
              <a:t>de control</a:t>
            </a:r>
            <a:r>
              <a:rPr lang="es-MX" sz="1100" dirty="0"/>
              <a:t>; </a:t>
            </a:r>
            <a:r>
              <a:rPr lang="es-MX" sz="1100" dirty="0" smtClean="0"/>
              <a:t>D es </a:t>
            </a:r>
            <a:r>
              <a:rPr lang="es-MX" sz="1100" dirty="0"/>
              <a:t>un estado de la salida </a:t>
            </a:r>
            <a:r>
              <a:rPr lang="es-MX" dirty="0"/>
              <a:t/>
            </a:r>
            <a:br>
              <a:rPr lang="es-MX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602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/>
      <p:bldP spid="5" grpId="0" animBg="1"/>
      <p:bldP spid="25" grpId="0"/>
      <p:bldP spid="26" grpId="0" animBg="1"/>
      <p:bldP spid="36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¿Qué problema tiene este modelo?</a:t>
            </a:r>
            <a:endParaRPr lang="es-AR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2" y="1569094"/>
            <a:ext cx="7137177" cy="446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1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/>
          <p:cNvSpPr/>
          <p:nvPr/>
        </p:nvSpPr>
        <p:spPr>
          <a:xfrm>
            <a:off x="7164288" y="5492848"/>
            <a:ext cx="1224000" cy="432000"/>
          </a:xfrm>
          <a:prstGeom prst="rect">
            <a:avLst/>
          </a:prstGeom>
          <a:gradFill>
            <a:gsLst>
              <a:gs pos="0">
                <a:schemeClr val="accent4">
                  <a:shade val="15000"/>
                  <a:satMod val="180000"/>
                </a:schemeClr>
              </a:gs>
              <a:gs pos="49000">
                <a:schemeClr val="accent4">
                  <a:shade val="45000"/>
                  <a:satMod val="170000"/>
                </a:schemeClr>
              </a:gs>
              <a:gs pos="70000">
                <a:schemeClr val="accent4">
                  <a:tint val="99000"/>
                  <a:shade val="65000"/>
                  <a:satMod val="155000"/>
                </a:schemeClr>
              </a:gs>
              <a:gs pos="100000">
                <a:schemeClr val="accent4">
                  <a:tint val="95500"/>
                  <a:shade val="100000"/>
                  <a:satMod val="155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Evolución del modelo de </a:t>
            </a:r>
            <a:br>
              <a:rPr lang="es-AR" dirty="0" smtClean="0"/>
            </a:br>
            <a:r>
              <a:rPr lang="es-AR" dirty="0" smtClean="0"/>
              <a:t>Von Neumann</a:t>
            </a:r>
            <a:endParaRPr lang="es-AR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2" y="1569094"/>
            <a:ext cx="7137177" cy="4469220"/>
          </a:xfrm>
          <a:prstGeom prst="rect">
            <a:avLst/>
          </a:prstGeom>
        </p:spPr>
      </p:pic>
      <p:pic>
        <p:nvPicPr>
          <p:cNvPr id="6146" name="Picture 2" descr="Piezas de dibujos animados icono de PC personales. Unidad de disco duro.  Ilustración vectorial Imagen Vector de stock - Alam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30"/>
          <a:stretch/>
        </p:blipFill>
        <p:spPr bwMode="auto">
          <a:xfrm>
            <a:off x="7400333" y="1164451"/>
            <a:ext cx="1733550" cy="14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uadroTexto 43"/>
          <p:cNvSpPr txBox="1"/>
          <p:nvPr/>
        </p:nvSpPr>
        <p:spPr>
          <a:xfrm>
            <a:off x="7055769" y="974063"/>
            <a:ext cx="208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Unidad de ALMACENAMIENTO</a:t>
            </a:r>
            <a:endParaRPr lang="es-AR" sz="1600" dirty="0"/>
          </a:p>
        </p:txBody>
      </p:sp>
      <p:sp>
        <p:nvSpPr>
          <p:cNvPr id="46" name="Flecha abajo 45"/>
          <p:cNvSpPr/>
          <p:nvPr/>
        </p:nvSpPr>
        <p:spPr>
          <a:xfrm rot="16200000">
            <a:off x="7277118" y="1381440"/>
            <a:ext cx="432048" cy="657708"/>
          </a:xfrm>
          <a:prstGeom prst="downArrow">
            <a:avLst/>
          </a:prstGeom>
        </p:spPr>
        <p:style>
          <a:lnRef idx="0">
            <a:schemeClr val="accent1"/>
          </a:lnRef>
          <a:fillRef idx="1001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7" name="Flecha arriba y abajo 46"/>
          <p:cNvSpPr/>
          <p:nvPr/>
        </p:nvSpPr>
        <p:spPr>
          <a:xfrm>
            <a:off x="8123922" y="2495371"/>
            <a:ext cx="432048" cy="3093869"/>
          </a:xfrm>
          <a:prstGeom prst="upDownArrow">
            <a:avLst/>
          </a:prstGeom>
          <a:gradFill>
            <a:gsLst>
              <a:gs pos="0">
                <a:schemeClr val="accent4">
                  <a:shade val="15000"/>
                  <a:satMod val="180000"/>
                </a:schemeClr>
              </a:gs>
              <a:gs pos="49000">
                <a:schemeClr val="accent4">
                  <a:shade val="45000"/>
                  <a:satMod val="170000"/>
                </a:schemeClr>
              </a:gs>
              <a:gs pos="70000">
                <a:schemeClr val="accent4">
                  <a:tint val="99000"/>
                  <a:shade val="65000"/>
                  <a:satMod val="155000"/>
                </a:schemeClr>
              </a:gs>
              <a:gs pos="100000">
                <a:schemeClr val="accent4">
                  <a:tint val="95500"/>
                  <a:shade val="100000"/>
                  <a:satMod val="155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1440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s-AR" dirty="0" smtClean="0"/>
              <a:t>CPU o microprocesador (        )</a:t>
            </a:r>
            <a:endParaRPr lang="es-AR" dirty="0"/>
          </a:p>
        </p:txBody>
      </p:sp>
      <p:sp>
        <p:nvSpPr>
          <p:cNvPr id="5" name="AutoShape 8" descr="CÓMO FUNCIONA EL PROCESADOR DE TU MÓVIL - Barre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Cómo escribir tu nombre en griego y aprender ese alfabe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06" y="1752600"/>
            <a:ext cx="5766380" cy="32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810000" y="2819400"/>
            <a:ext cx="990600" cy="121920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457200"/>
            <a:ext cx="8096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 descr="C:\Users\Cesar\AppData\Local\Microsoft\Windows\INetCache\IE\2VXAKQYW\computer-technology-equipment-macro-plate-electronic-1223640-pxhere.com_resize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960372"/>
            <a:ext cx="3215305" cy="213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0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1666</Words>
  <Application>Microsoft Office PowerPoint</Application>
  <PresentationFormat>On-screen Show (4:3)</PresentationFormat>
  <Paragraphs>285</Paragraphs>
  <Slides>43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Arquitectura de una computadora</vt:lpstr>
      <vt:lpstr>PowerPoint Presentation</vt:lpstr>
      <vt:lpstr>¿Qué problema tiene este modelo?</vt:lpstr>
      <vt:lpstr>Evolución del modelo de  Von Neumann</vt:lpstr>
      <vt:lpstr>CPU o microprocesador (        )</vt:lpstr>
      <vt:lpstr>CPU o microprocesador (        )</vt:lpstr>
      <vt:lpstr>Memoria RAM (datos y programas)</vt:lpstr>
      <vt:lpstr>PowerPoint Presentation</vt:lpstr>
      <vt:lpstr>PowerPoint Presentation</vt:lpstr>
      <vt:lpstr>Capitulo 1</vt:lpstr>
      <vt:lpstr>Capitulo 1</vt:lpstr>
      <vt:lpstr>PowerPoint Presentation</vt:lpstr>
      <vt:lpstr>Resolver problemas en computadora</vt:lpstr>
      <vt:lpstr>Resolver problemas en computadora</vt:lpstr>
      <vt:lpstr>Algoritmo</vt:lpstr>
      <vt:lpstr>Resolver problemas en computadora</vt:lpstr>
      <vt:lpstr>Resolver problemas en computadora</vt:lpstr>
      <vt:lpstr>Resolver problemas en computadora</vt:lpstr>
      <vt:lpstr>PowerPoint Presentation</vt:lpstr>
      <vt:lpstr>PowerPoint Presentation</vt:lpstr>
      <vt:lpstr>Ejemplo</vt:lpstr>
      <vt:lpstr>Algoritmo</vt:lpstr>
      <vt:lpstr>Hacemos un descanso de 5’ y luego seguimos …</vt:lpstr>
      <vt:lpstr>Conceptos y elementos básicos para la resolución algorítmica  </vt:lpstr>
      <vt:lpstr>¿Cómo se representa un dato en una computadora?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Ejercicios</vt:lpstr>
      <vt:lpstr>¿Preguntas? </vt:lpstr>
      <vt:lpstr>PowerPoint Presentation</vt:lpstr>
      <vt:lpstr>AutoEvaluación Ri (apunte Sistema de representación + Práctica 1)  día:  lunes 21/9 hora: 9:00hs a 11:00hs. </vt:lpstr>
      <vt:lpstr>Guía de estudio para la Semana </vt:lpstr>
      <vt:lpstr>Hasta la próxima clase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Buen día !!</dc:title>
  <dc:creator>Cesar</dc:creator>
  <cp:lastModifiedBy>Juan Perez</cp:lastModifiedBy>
  <cp:revision>196</cp:revision>
  <dcterms:created xsi:type="dcterms:W3CDTF">2006-08-16T00:00:00Z</dcterms:created>
  <dcterms:modified xsi:type="dcterms:W3CDTF">2020-09-16T14:32:01Z</dcterms:modified>
</cp:coreProperties>
</file>